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57" r:id="rId3"/>
    <p:sldId id="272" r:id="rId4"/>
    <p:sldId id="273" r:id="rId5"/>
    <p:sldId id="274" r:id="rId6"/>
    <p:sldId id="275" r:id="rId7"/>
    <p:sldId id="262" r:id="rId8"/>
    <p:sldId id="281" r:id="rId9"/>
    <p:sldId id="276" r:id="rId10"/>
    <p:sldId id="277" r:id="rId11"/>
    <p:sldId id="278" r:id="rId12"/>
    <p:sldId id="279" r:id="rId13"/>
    <p:sldId id="263" r:id="rId14"/>
    <p:sldId id="266" r:id="rId15"/>
    <p:sldId id="264" r:id="rId16"/>
    <p:sldId id="280" r:id="rId17"/>
    <p:sldId id="267" r:id="rId18"/>
    <p:sldId id="268" r:id="rId19"/>
    <p:sldId id="271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ен стил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ен стил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ен стил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C2FFA5D-87B4-456A-9821-1D502468CF0F}" styleName="Стил с тема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EBBBCC-DAD2-459C-BE2E-F6DE35CF9A28}" styleName="Тъмен стил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ен стил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ен стил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 varScale="1">
        <p:scale>
          <a:sx n="62" d="100"/>
          <a:sy n="62" d="100"/>
        </p:scale>
        <p:origin x="-13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4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29.1.2025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fif"/><Relationship Id="rId4" Type="http://schemas.openxmlformats.org/officeDocument/2006/relationships/image" Target="../media/image16.jf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fif"/><Relationship Id="rId4" Type="http://schemas.openxmlformats.org/officeDocument/2006/relationships/image" Target="../media/image28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fi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f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4" y="17864"/>
            <a:ext cx="9144000" cy="685800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755576" y="764704"/>
            <a:ext cx="7416824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sz="4000" b="1" dirty="0" smtClean="0">
              <a:solidFill>
                <a:schemeClr val="bg1"/>
              </a:solidFill>
            </a:endParaRPr>
          </a:p>
          <a:p>
            <a:pPr algn="ctr"/>
            <a:r>
              <a:rPr lang="bg-BG" sz="4000" b="1" dirty="0" smtClean="0">
                <a:solidFill>
                  <a:schemeClr val="bg1"/>
                </a:solidFill>
              </a:rPr>
              <a:t>Информация </a:t>
            </a:r>
            <a:r>
              <a:rPr lang="bg-BG" sz="4000" b="1" dirty="0">
                <a:solidFill>
                  <a:schemeClr val="bg1"/>
                </a:solidFill>
              </a:rPr>
              <a:t/>
            </a:r>
            <a:br>
              <a:rPr lang="bg-BG" sz="4000" b="1" dirty="0">
                <a:solidFill>
                  <a:schemeClr val="bg1"/>
                </a:solidFill>
              </a:rPr>
            </a:br>
            <a:r>
              <a:rPr lang="bg-BG" sz="4000" b="1" dirty="0">
                <a:solidFill>
                  <a:schemeClr val="bg1"/>
                </a:solidFill>
              </a:rPr>
              <a:t>за учебно-възпитателната работа на </a:t>
            </a:r>
            <a:r>
              <a:rPr lang="bg-BG" sz="3600" b="1" dirty="0">
                <a:solidFill>
                  <a:schemeClr val="bg1"/>
                </a:solidFill>
              </a:rPr>
              <a:t>подготвителните</a:t>
            </a:r>
            <a:r>
              <a:rPr lang="bg-BG" sz="4000" b="1" dirty="0">
                <a:solidFill>
                  <a:schemeClr val="bg1"/>
                </a:solidFill>
              </a:rPr>
              <a:t> групи през първия учебен срок на 202</a:t>
            </a:r>
            <a:r>
              <a:rPr lang="en-US" sz="4000" b="1" dirty="0">
                <a:solidFill>
                  <a:schemeClr val="bg1"/>
                </a:solidFill>
              </a:rPr>
              <a:t>4</a:t>
            </a:r>
            <a:r>
              <a:rPr lang="bg-BG" sz="4000" b="1" dirty="0">
                <a:solidFill>
                  <a:schemeClr val="bg1"/>
                </a:solidFill>
              </a:rPr>
              <a:t> – 202</a:t>
            </a:r>
            <a:r>
              <a:rPr lang="en-US" sz="4000" b="1" dirty="0">
                <a:solidFill>
                  <a:schemeClr val="bg1"/>
                </a:solidFill>
              </a:rPr>
              <a:t>5</a:t>
            </a:r>
            <a:r>
              <a:rPr lang="bg-BG" sz="4000" b="1" dirty="0">
                <a:solidFill>
                  <a:schemeClr val="bg1"/>
                </a:solidFill>
              </a:rPr>
              <a:t> година</a:t>
            </a:r>
          </a:p>
          <a:p>
            <a:endParaRPr lang="bg-BG" sz="4000" b="1" dirty="0">
              <a:solidFill>
                <a:schemeClr val="bg1"/>
              </a:solidFill>
            </a:endParaRPr>
          </a:p>
          <a:p>
            <a:endParaRPr lang="bg-BG" b="1" dirty="0">
              <a:solidFill>
                <a:schemeClr val="bg1"/>
              </a:solidFill>
            </a:endParaRPr>
          </a:p>
          <a:p>
            <a:r>
              <a:rPr lang="bg-BG" b="1" dirty="0">
                <a:solidFill>
                  <a:schemeClr val="bg1"/>
                </a:solidFill>
              </a:rPr>
              <a:t>ОУ „ХРИСТО БОТЕВ“</a:t>
            </a:r>
          </a:p>
          <a:p>
            <a:r>
              <a:rPr lang="bg-BG" b="1" dirty="0">
                <a:solidFill>
                  <a:schemeClr val="bg1"/>
                </a:solidFill>
              </a:rPr>
              <a:t>БУРГАС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263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892480" cy="655272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bg-BG" sz="2800" b="1" dirty="0" smtClean="0"/>
          </a:p>
          <a:p>
            <a:pPr marL="45720" indent="0" algn="ctr">
              <a:buNone/>
            </a:pPr>
            <a:r>
              <a:rPr lang="bg-BG" sz="2400" b="1" dirty="0" smtClean="0"/>
              <a:t>Екип на ПЕКК </a:t>
            </a:r>
          </a:p>
          <a:p>
            <a:pPr marL="45720" indent="0" algn="ctr">
              <a:buNone/>
            </a:pPr>
            <a:endParaRPr lang="bg-BG" sz="2800" b="1" dirty="0" smtClean="0"/>
          </a:p>
          <a:p>
            <a:pPr marL="45720" indent="0">
              <a:buNone/>
            </a:pPr>
            <a:r>
              <a:rPr lang="en-US" b="1" dirty="0" smtClean="0"/>
              <a:t>III</a:t>
            </a:r>
            <a:r>
              <a:rPr lang="bg-BG" b="1" dirty="0" smtClean="0"/>
              <a:t> „А“ – Нели </a:t>
            </a:r>
            <a:r>
              <a:rPr lang="bg-BG" b="1" dirty="0" err="1" smtClean="0"/>
              <a:t>Косаджиева</a:t>
            </a:r>
            <a:r>
              <a:rPr lang="bg-BG" b="1" dirty="0" smtClean="0"/>
              <a:t>			</a:t>
            </a:r>
          </a:p>
          <a:p>
            <a:pPr marL="45720" indent="0">
              <a:buNone/>
            </a:pPr>
            <a:r>
              <a:rPr lang="en-US" b="1" dirty="0" smtClean="0"/>
              <a:t>III</a:t>
            </a:r>
            <a:r>
              <a:rPr lang="bg-BG" b="1" dirty="0" smtClean="0"/>
              <a:t> „Б“ – Николай </a:t>
            </a:r>
            <a:r>
              <a:rPr lang="bg-BG" b="1" dirty="0" err="1" smtClean="0"/>
              <a:t>Косаков</a:t>
            </a:r>
            <a:endParaRPr lang="bg-BG" b="1" dirty="0" smtClean="0"/>
          </a:p>
          <a:p>
            <a:pPr marL="45720" indent="0">
              <a:buNone/>
            </a:pPr>
            <a:r>
              <a:rPr lang="en-US" b="1" dirty="0" smtClean="0"/>
              <a:t>III</a:t>
            </a:r>
            <a:r>
              <a:rPr lang="bg-BG" b="1" dirty="0" smtClean="0"/>
              <a:t> „В“ – Петя </a:t>
            </a:r>
            <a:r>
              <a:rPr lang="bg-BG" b="1" dirty="0" err="1" smtClean="0"/>
              <a:t>Бързилова</a:t>
            </a:r>
            <a:endParaRPr lang="bg-BG" b="1" dirty="0" smtClean="0"/>
          </a:p>
          <a:p>
            <a:pPr marL="45720" indent="0">
              <a:buNone/>
            </a:pPr>
            <a:r>
              <a:rPr lang="en-US" b="1" dirty="0" smtClean="0"/>
              <a:t>III</a:t>
            </a:r>
            <a:r>
              <a:rPr lang="bg-BG" b="1" dirty="0" smtClean="0"/>
              <a:t> „Г“ – Мария Савова</a:t>
            </a:r>
          </a:p>
          <a:p>
            <a:pPr marL="45720" indent="0">
              <a:buNone/>
            </a:pPr>
            <a:r>
              <a:rPr lang="en-US" b="1" dirty="0" smtClean="0"/>
              <a:t>IV</a:t>
            </a:r>
            <a:r>
              <a:rPr lang="bg-BG" b="1" dirty="0" smtClean="0"/>
              <a:t> „А“ – </a:t>
            </a:r>
            <a:r>
              <a:rPr lang="bg-BG" b="1" dirty="0" err="1" smtClean="0"/>
              <a:t>Чавдара</a:t>
            </a:r>
            <a:r>
              <a:rPr lang="bg-BG" b="1" dirty="0" smtClean="0"/>
              <a:t> Велева</a:t>
            </a:r>
          </a:p>
          <a:p>
            <a:pPr marL="45720" indent="0">
              <a:buNone/>
            </a:pPr>
            <a:r>
              <a:rPr lang="en-US" b="1" dirty="0" smtClean="0"/>
              <a:t>IV</a:t>
            </a:r>
            <a:r>
              <a:rPr lang="bg-BG" b="1" dirty="0" smtClean="0"/>
              <a:t> „Б“ – Лилия Пашова</a:t>
            </a:r>
          </a:p>
          <a:p>
            <a:pPr marL="45720" indent="0">
              <a:buNone/>
            </a:pPr>
            <a:r>
              <a:rPr lang="en-US" b="1" dirty="0" smtClean="0"/>
              <a:t>IV</a:t>
            </a:r>
            <a:r>
              <a:rPr lang="bg-BG" b="1" dirty="0" smtClean="0"/>
              <a:t> „В“ – Антоанета Драгова</a:t>
            </a:r>
          </a:p>
          <a:p>
            <a:pPr marL="45720" indent="0">
              <a:buNone/>
            </a:pPr>
            <a:r>
              <a:rPr lang="en-US" b="1" dirty="0" smtClean="0"/>
              <a:t>IV</a:t>
            </a:r>
            <a:r>
              <a:rPr lang="bg-BG" b="1" dirty="0" smtClean="0"/>
              <a:t> „Г“ – Щиляна </a:t>
            </a:r>
            <a:r>
              <a:rPr lang="bg-BG" b="1" dirty="0" err="1" smtClean="0"/>
              <a:t>Абдула</a:t>
            </a:r>
            <a:endParaRPr lang="bg-BG" b="1" dirty="0" smtClean="0"/>
          </a:p>
          <a:p>
            <a:pPr marL="45720" indent="0">
              <a:buNone/>
            </a:pP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408421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онтейнер за съдържание 1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60" y="188640"/>
            <a:ext cx="2984188" cy="3475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88640"/>
            <a:ext cx="4355976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596128"/>
            <a:ext cx="3111810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Картина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098251"/>
            <a:ext cx="3147814" cy="3621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486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0" y="188640"/>
            <a:ext cx="3122852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320" y="386760"/>
            <a:ext cx="540060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4" y="4005064"/>
            <a:ext cx="4427984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904" y="3573016"/>
            <a:ext cx="4716016" cy="312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056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139952" cy="310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85788"/>
            <a:ext cx="2355726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64" y="271304"/>
            <a:ext cx="3999887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2756924"/>
            <a:ext cx="3075806" cy="410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714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24" y="260648"/>
            <a:ext cx="3489852" cy="46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176" y="260648"/>
            <a:ext cx="3507854" cy="4677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28800"/>
            <a:ext cx="3597864" cy="47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20" y="1400774"/>
            <a:ext cx="3939902" cy="525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108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496944" cy="6480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bg-BG" b="1" dirty="0" smtClean="0"/>
              <a:t>Трудности и причини за ранното отпадане на децата от системата на предучилищното образование:</a:t>
            </a:r>
          </a:p>
          <a:p>
            <a:pPr marL="45720" indent="0">
              <a:buNone/>
            </a:pPr>
            <a:endParaRPr lang="bg-BG" b="1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bg-BG" b="1" dirty="0" smtClean="0"/>
              <a:t>  Социално - </a:t>
            </a:r>
            <a:r>
              <a:rPr lang="bg-BG" b="1" dirty="0"/>
              <a:t>икономически</a:t>
            </a:r>
            <a:r>
              <a:rPr lang="bg-BG" dirty="0"/>
              <a:t>: ниски доходи, недостатъчна грижа и заинтересованост от страна на родителите  или негативно отношение към образователната  система, проблеми в семейството 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b="1" dirty="0" smtClean="0"/>
              <a:t>  </a:t>
            </a:r>
            <a:r>
              <a:rPr lang="bg-BG" b="1" smtClean="0"/>
              <a:t>Етномултикултурни</a:t>
            </a:r>
            <a:r>
              <a:rPr lang="bg-BG" b="1" dirty="0" smtClean="0"/>
              <a:t>: </a:t>
            </a:r>
            <a:r>
              <a:rPr lang="bg-BG" dirty="0" smtClean="0"/>
              <a:t>липса </a:t>
            </a:r>
            <a:r>
              <a:rPr lang="bg-BG" dirty="0"/>
              <a:t>на интерес  към образователния </a:t>
            </a:r>
            <a:r>
              <a:rPr lang="bg-BG" dirty="0" smtClean="0"/>
              <a:t>процес, </a:t>
            </a:r>
            <a:r>
              <a:rPr lang="bg-BG" dirty="0"/>
              <a:t>невладеене на български </a:t>
            </a:r>
            <a:r>
              <a:rPr lang="bg-BG" dirty="0" smtClean="0"/>
              <a:t>език, </a:t>
            </a:r>
            <a:r>
              <a:rPr lang="bg-BG" dirty="0"/>
              <a:t>водещо до затруднения да се усвоява учебния материал и да се общува на български език.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b="1" dirty="0" smtClean="0"/>
              <a:t>  Психологически:</a:t>
            </a:r>
            <a:r>
              <a:rPr lang="bg-BG" dirty="0" smtClean="0"/>
              <a:t> </a:t>
            </a:r>
            <a:r>
              <a:rPr lang="bg-BG" dirty="0"/>
              <a:t>плахост и неувереност в себе си, поради липса на речеви и  социален опит, усещане за неуспех ,поради наличие на краткотрайно внимание и </a:t>
            </a:r>
            <a:r>
              <a:rPr lang="bg-BG" dirty="0" smtClean="0"/>
              <a:t>нагледно-образно </a:t>
            </a:r>
            <a:r>
              <a:rPr lang="bg-BG" dirty="0"/>
              <a:t>мислене, трудно адаптиране  към новата за детето училищна среда </a:t>
            </a:r>
            <a:r>
              <a:rPr lang="bg-BG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4839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323528" y="116632"/>
            <a:ext cx="8640960" cy="6408712"/>
          </a:xfrm>
        </p:spPr>
        <p:txBody>
          <a:bodyPr/>
          <a:lstStyle/>
          <a:p>
            <a:pPr marL="45720" indent="0">
              <a:buNone/>
            </a:pPr>
            <a:r>
              <a:rPr lang="bg-BG" b="1" dirty="0"/>
              <a:t>Мерки за намаляване на </a:t>
            </a:r>
            <a:r>
              <a:rPr lang="bg-BG" b="1" dirty="0" smtClean="0"/>
              <a:t>отсъствията:</a:t>
            </a:r>
          </a:p>
          <a:p>
            <a:pPr marL="45720" indent="0">
              <a:buNone/>
            </a:pPr>
            <a:endParaRPr lang="bg-BG" b="1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bg-BG" b="1" dirty="0" smtClean="0"/>
              <a:t>  </a:t>
            </a:r>
            <a:r>
              <a:rPr lang="bg-BG" dirty="0" smtClean="0"/>
              <a:t>Осигуряване </a:t>
            </a:r>
            <a:r>
              <a:rPr lang="bg-BG" dirty="0"/>
              <a:t>на позитивна и подкрепяща  образователна среда, отговаряща на индивидуалните  особености и потребности на всяко </a:t>
            </a:r>
            <a:r>
              <a:rPr lang="bg-BG" dirty="0" smtClean="0"/>
              <a:t>дете, </a:t>
            </a:r>
            <a:r>
              <a:rPr lang="bg-BG" dirty="0"/>
              <a:t>разнообразни дейности и </a:t>
            </a:r>
            <a:r>
              <a:rPr lang="bg-BG" dirty="0" smtClean="0"/>
              <a:t>занимания, </a:t>
            </a:r>
            <a:r>
              <a:rPr lang="bg-BG" dirty="0"/>
              <a:t>според интересите  и потребностите на детето.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dirty="0" smtClean="0"/>
              <a:t>  Включване  </a:t>
            </a:r>
            <a:r>
              <a:rPr lang="bg-BG" dirty="0"/>
              <a:t>и активно участие на </a:t>
            </a:r>
            <a:r>
              <a:rPr lang="bg-BG" dirty="0" err="1"/>
              <a:t>медиатор</a:t>
            </a:r>
            <a:r>
              <a:rPr lang="bg-BG" dirty="0"/>
              <a:t>, други институции и родители, оказващи съдействие в разговорите  и убеждаването на тези  родители, които  не осигуряват присъствието  на  децата си в училище</a:t>
            </a:r>
            <a:r>
              <a:rPr lang="bg-BG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/>
              <a:t> </a:t>
            </a:r>
            <a:r>
              <a:rPr lang="bg-BG" dirty="0" smtClean="0"/>
              <a:t> Периодично </a:t>
            </a:r>
            <a:r>
              <a:rPr lang="bg-BG" dirty="0"/>
              <a:t>обновяване на играчки  и игровият запас за определената възраст и необходимите принадлежности за адаптацията и </a:t>
            </a:r>
            <a:r>
              <a:rPr lang="bg-BG" dirty="0" smtClean="0"/>
              <a:t>социализацията, </a:t>
            </a:r>
            <a:r>
              <a:rPr lang="bg-BG" dirty="0"/>
              <a:t>необходими  на детето   в пребиваването му в училище.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bg-BG" dirty="0"/>
          </a:p>
          <a:p>
            <a:pPr>
              <a:buFont typeface="Wingdings" panose="05000000000000000000" pitchFamily="2" charset="2"/>
              <a:buChar char="Ø"/>
            </a:pPr>
            <a:endParaRPr lang="bg-BG" dirty="0" smtClean="0"/>
          </a:p>
          <a:p>
            <a:pPr>
              <a:buFont typeface="Wingdings" panose="05000000000000000000" pitchFamily="2" charset="2"/>
              <a:buChar char="Ø"/>
            </a:pP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16884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" y="16376"/>
            <a:ext cx="5072999" cy="3988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53088"/>
            <a:ext cx="3938617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88640"/>
            <a:ext cx="6660232" cy="4819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192" y="1861200"/>
            <a:ext cx="5085184" cy="508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865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5472608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2" y="2996952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3928"/>
            <a:ext cx="4608512" cy="6144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556792"/>
            <a:ext cx="3597864" cy="47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443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4668011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80512"/>
            <a:ext cx="3312368" cy="3912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33" y="2348880"/>
            <a:ext cx="3168352" cy="4224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36912"/>
            <a:ext cx="3384376" cy="410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199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6876256" cy="3343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08920"/>
            <a:ext cx="7740352" cy="3763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028" y="381874"/>
            <a:ext cx="2963496" cy="6094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512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712968" cy="655272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en-US" b="1" dirty="0" smtClean="0"/>
          </a:p>
          <a:p>
            <a:pPr marL="45720" indent="0" algn="ctr">
              <a:buNone/>
            </a:pPr>
            <a:r>
              <a:rPr lang="bg-BG" sz="2400" b="1" dirty="0" smtClean="0"/>
              <a:t>Работа с родители</a:t>
            </a:r>
          </a:p>
          <a:p>
            <a:pPr marL="45720" indent="0" algn="ctr">
              <a:buNone/>
            </a:pPr>
            <a:endParaRPr lang="bg-BG" b="1" dirty="0" smtClean="0"/>
          </a:p>
          <a:p>
            <a:pPr marL="45720" indent="0" algn="ctr">
              <a:buNone/>
            </a:pPr>
            <a:r>
              <a:rPr lang="ru-RU" dirty="0" err="1"/>
              <a:t>Работата</a:t>
            </a:r>
            <a:r>
              <a:rPr lang="ru-RU" dirty="0"/>
              <a:t> ни с </a:t>
            </a:r>
            <a:r>
              <a:rPr lang="ru-RU" dirty="0" err="1"/>
              <a:t>родителите</a:t>
            </a:r>
            <a:r>
              <a:rPr lang="ru-RU" dirty="0"/>
              <a:t> е </a:t>
            </a:r>
            <a:r>
              <a:rPr lang="ru-RU" dirty="0" smtClean="0"/>
              <a:t>постоянна,  </a:t>
            </a:r>
            <a:r>
              <a:rPr lang="ru-RU" dirty="0"/>
              <a:t>ч</a:t>
            </a:r>
            <a:r>
              <a:rPr lang="ru-RU" dirty="0" smtClean="0"/>
              <a:t>рез </a:t>
            </a:r>
            <a:r>
              <a:rPr lang="ru-RU" dirty="0" err="1"/>
              <a:t>ежедневните</a:t>
            </a:r>
            <a:r>
              <a:rPr lang="ru-RU" dirty="0"/>
              <a:t> </a:t>
            </a:r>
            <a:r>
              <a:rPr lang="ru-RU" dirty="0" smtClean="0"/>
              <a:t>ни </a:t>
            </a:r>
            <a:r>
              <a:rPr lang="ru-RU" dirty="0" err="1" smtClean="0"/>
              <a:t>срещи</a:t>
            </a:r>
            <a:r>
              <a:rPr lang="ru-RU" dirty="0" smtClean="0"/>
              <a:t>, </a:t>
            </a:r>
            <a:r>
              <a:rPr lang="ru-RU" dirty="0"/>
              <a:t>посещения в </a:t>
            </a:r>
            <a:r>
              <a:rPr lang="ru-RU" dirty="0" err="1"/>
              <a:t>домовете</a:t>
            </a:r>
            <a:r>
              <a:rPr lang="ru-RU" dirty="0"/>
              <a:t>, </a:t>
            </a:r>
            <a:r>
              <a:rPr lang="ru-RU" dirty="0" err="1"/>
              <a:t>празнуване</a:t>
            </a:r>
            <a:r>
              <a:rPr lang="ru-RU" dirty="0"/>
              <a:t> на </a:t>
            </a:r>
            <a:r>
              <a:rPr lang="ru-RU" dirty="0" err="1"/>
              <a:t>рождени</a:t>
            </a:r>
            <a:r>
              <a:rPr lang="ru-RU" dirty="0"/>
              <a:t> </a:t>
            </a:r>
            <a:r>
              <a:rPr lang="ru-RU" dirty="0" smtClean="0"/>
              <a:t>дни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и участие в </a:t>
            </a:r>
            <a:r>
              <a:rPr lang="ru-RU" dirty="0" err="1"/>
              <a:t>училищни</a:t>
            </a:r>
            <a:r>
              <a:rPr lang="ru-RU" dirty="0"/>
              <a:t> </a:t>
            </a:r>
            <a:r>
              <a:rPr lang="ru-RU" dirty="0" smtClean="0"/>
              <a:t>мероприятия</a:t>
            </a:r>
            <a:r>
              <a:rPr lang="bg-BG" dirty="0" smtClean="0"/>
              <a:t>. Заедно обсъждаме наболели житейски проблеми, разрешаваме конфликти. Стимулираме към добрата комуникация и държим на задължителното присъствие на всяко дете. </a:t>
            </a:r>
          </a:p>
          <a:p>
            <a:pPr marL="45720" indent="0" algn="ctr">
              <a:buNone/>
            </a:pPr>
            <a:r>
              <a:rPr lang="bg-BG" dirty="0" smtClean="0"/>
              <a:t>Съвместно търсим в процеса на даване на знания, развиване на умения и отношения, творческите заложби и способности на всяко дете. Осигурявайки спокойна обстановка, подкрепа от родители и учители, децата да разгърнат своя потенциал, защото те има какво да покажат.</a:t>
            </a:r>
          </a:p>
          <a:p>
            <a:pPr marL="45720" indent="0">
              <a:buNone/>
            </a:pP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407856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187624" y="332656"/>
            <a:ext cx="7029400" cy="572181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bg-BG" sz="2400" b="1" dirty="0" smtClean="0">
                <a:latin typeface="+mj-lt"/>
              </a:rPr>
              <a:t>Работа в ПЕКК</a:t>
            </a:r>
          </a:p>
          <a:p>
            <a:pPr marL="45720" indent="0" algn="just">
              <a:buNone/>
            </a:pPr>
            <a:r>
              <a:rPr lang="ru-RU" dirty="0" err="1" smtClean="0"/>
              <a:t>През</a:t>
            </a:r>
            <a:r>
              <a:rPr lang="ru-RU" dirty="0" smtClean="0"/>
              <a:t> </a:t>
            </a:r>
            <a:r>
              <a:rPr lang="ru-RU" dirty="0" err="1"/>
              <a:t>настоящата</a:t>
            </a:r>
            <a:r>
              <a:rPr lang="ru-RU" dirty="0"/>
              <a:t> </a:t>
            </a:r>
            <a:r>
              <a:rPr lang="ru-RU" dirty="0" err="1"/>
              <a:t>учебна</a:t>
            </a:r>
            <a:r>
              <a:rPr lang="ru-RU" dirty="0"/>
              <a:t> година </a:t>
            </a:r>
            <a:r>
              <a:rPr lang="ru-RU" dirty="0" err="1" smtClean="0"/>
              <a:t>образователно</a:t>
            </a:r>
            <a:r>
              <a:rPr lang="ru-RU" dirty="0" smtClean="0"/>
              <a:t>- </a:t>
            </a:r>
            <a:r>
              <a:rPr lang="ru-RU" dirty="0" err="1"/>
              <a:t>възпитателната</a:t>
            </a:r>
            <a:r>
              <a:rPr lang="ru-RU" dirty="0"/>
              <a:t> работа на </a:t>
            </a:r>
            <a:r>
              <a:rPr lang="ru-RU" dirty="0" smtClean="0"/>
              <a:t>ПЕКК </a:t>
            </a:r>
            <a:r>
              <a:rPr lang="ru-RU" dirty="0"/>
              <a:t>се </a:t>
            </a:r>
            <a:r>
              <a:rPr lang="ru-RU" dirty="0" err="1"/>
              <a:t>подчинява</a:t>
            </a:r>
            <a:r>
              <a:rPr lang="ru-RU" dirty="0"/>
              <a:t> на </a:t>
            </a:r>
            <a:r>
              <a:rPr lang="ru-RU" dirty="0" err="1"/>
              <a:t>изискванията</a:t>
            </a:r>
            <a:r>
              <a:rPr lang="ru-RU" dirty="0"/>
              <a:t> на </a:t>
            </a:r>
            <a:r>
              <a:rPr lang="ru-RU" dirty="0" err="1"/>
              <a:t>съвременното</a:t>
            </a:r>
            <a:r>
              <a:rPr lang="ru-RU" dirty="0"/>
              <a:t> </a:t>
            </a:r>
            <a:r>
              <a:rPr lang="ru-RU" dirty="0" err="1"/>
              <a:t>предучилищно</a:t>
            </a:r>
            <a:r>
              <a:rPr lang="ru-RU" dirty="0"/>
              <a:t> </a:t>
            </a:r>
            <a:r>
              <a:rPr lang="ru-RU" dirty="0" err="1"/>
              <a:t>възпитание</a:t>
            </a:r>
            <a:r>
              <a:rPr lang="ru-RU" dirty="0"/>
              <a:t>. </a:t>
            </a:r>
            <a:r>
              <a:rPr lang="ru-RU" dirty="0" smtClean="0"/>
              <a:t>ПЕКК </a:t>
            </a:r>
            <a:r>
              <a:rPr lang="ru-RU" dirty="0"/>
              <a:t>се </a:t>
            </a:r>
            <a:r>
              <a:rPr lang="ru-RU" dirty="0" err="1"/>
              <a:t>съвещава</a:t>
            </a:r>
            <a:r>
              <a:rPr lang="ru-RU" dirty="0"/>
              <a:t> </a:t>
            </a:r>
            <a:r>
              <a:rPr lang="ru-RU" dirty="0" err="1"/>
              <a:t>редовно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след всяко заседание се </a:t>
            </a:r>
            <a:r>
              <a:rPr lang="ru-RU" dirty="0" err="1"/>
              <a:t>изготвя</a:t>
            </a:r>
            <a:r>
              <a:rPr lang="ru-RU" dirty="0"/>
              <a:t> протокол с </a:t>
            </a:r>
            <a:r>
              <a:rPr lang="ru-RU" dirty="0" err="1"/>
              <a:t>обсъдените</a:t>
            </a:r>
            <a:r>
              <a:rPr lang="ru-RU" dirty="0"/>
              <a:t> </a:t>
            </a:r>
            <a:r>
              <a:rPr lang="ru-RU" dirty="0" err="1"/>
              <a:t>въпроси</a:t>
            </a:r>
            <a:r>
              <a:rPr lang="ru-RU" dirty="0"/>
              <a:t> и решения, подписан от </a:t>
            </a:r>
            <a:r>
              <a:rPr lang="ru-RU" dirty="0" err="1" smtClean="0"/>
              <a:t>членовете</a:t>
            </a:r>
            <a:r>
              <a:rPr lang="ru-RU" dirty="0" smtClean="0"/>
              <a:t>. </a:t>
            </a:r>
            <a:r>
              <a:rPr lang="ru-RU" dirty="0" err="1"/>
              <a:t>Темите</a:t>
            </a:r>
            <a:r>
              <a:rPr lang="ru-RU" dirty="0"/>
              <a:t> на </a:t>
            </a:r>
            <a:r>
              <a:rPr lang="ru-RU" dirty="0" err="1"/>
              <a:t>сбирките</a:t>
            </a:r>
            <a:r>
              <a:rPr lang="ru-RU" dirty="0"/>
              <a:t> </a:t>
            </a:r>
            <a:r>
              <a:rPr lang="ru-RU" dirty="0" err="1"/>
              <a:t>засягат</a:t>
            </a:r>
            <a:r>
              <a:rPr lang="ru-RU" dirty="0"/>
              <a:t> </a:t>
            </a:r>
            <a:r>
              <a:rPr lang="ru-RU" dirty="0" err="1" smtClean="0"/>
              <a:t>най-често</a:t>
            </a:r>
            <a:r>
              <a:rPr lang="ru-RU" dirty="0" smtClean="0"/>
              <a:t> </a:t>
            </a:r>
            <a:r>
              <a:rPr lang="ru-RU" dirty="0" err="1"/>
              <a:t>срещаните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в </a:t>
            </a:r>
            <a:r>
              <a:rPr lang="ru-RU" dirty="0" err="1"/>
              <a:t>мултикултурна</a:t>
            </a:r>
            <a:r>
              <a:rPr lang="ru-RU" dirty="0"/>
              <a:t> среда; </a:t>
            </a:r>
            <a:r>
              <a:rPr lang="ru-RU" dirty="0" err="1" smtClean="0"/>
              <a:t>посещаемостта</a:t>
            </a:r>
            <a:r>
              <a:rPr lang="ru-RU" dirty="0"/>
              <a:t>;</a:t>
            </a:r>
            <a:r>
              <a:rPr lang="ru-RU" dirty="0" smtClean="0"/>
              <a:t> </a:t>
            </a:r>
            <a:r>
              <a:rPr lang="ru-RU" dirty="0" err="1" smtClean="0"/>
              <a:t>трудностите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усвояването</a:t>
            </a:r>
            <a:r>
              <a:rPr lang="ru-RU" dirty="0"/>
              <a:t> на </a:t>
            </a:r>
            <a:r>
              <a:rPr lang="ru-RU" dirty="0" err="1"/>
              <a:t>учебното</a:t>
            </a:r>
            <a:r>
              <a:rPr lang="ru-RU" dirty="0"/>
              <a:t> </a:t>
            </a:r>
            <a:r>
              <a:rPr lang="ru-RU" dirty="0" err="1"/>
              <a:t>съдържание</a:t>
            </a:r>
            <a:r>
              <a:rPr lang="ru-RU" dirty="0"/>
              <a:t>; </a:t>
            </a:r>
            <a:r>
              <a:rPr lang="ru-RU" dirty="0" err="1"/>
              <a:t>привличането</a:t>
            </a:r>
            <a:r>
              <a:rPr lang="ru-RU" dirty="0"/>
              <a:t> на </a:t>
            </a:r>
            <a:r>
              <a:rPr lang="ru-RU" dirty="0" err="1"/>
              <a:t>родителите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сътрудници</a:t>
            </a:r>
            <a:r>
              <a:rPr lang="ru-RU" dirty="0"/>
              <a:t> в </a:t>
            </a:r>
            <a:r>
              <a:rPr lang="ru-RU" dirty="0" smtClean="0"/>
              <a:t>учебно-</a:t>
            </a:r>
            <a:r>
              <a:rPr lang="ru-RU" dirty="0" err="1" smtClean="0"/>
              <a:t>възпитателната</a:t>
            </a:r>
            <a:r>
              <a:rPr lang="ru-RU" dirty="0" smtClean="0"/>
              <a:t> работа; </a:t>
            </a:r>
            <a:r>
              <a:rPr lang="ru-RU" dirty="0" err="1" smtClean="0"/>
              <a:t>изготвяне</a:t>
            </a:r>
            <a:r>
              <a:rPr lang="ru-RU" dirty="0" smtClean="0"/>
              <a:t> на дидактичен материал; </a:t>
            </a:r>
            <a:r>
              <a:rPr lang="ru-RU" dirty="0" err="1" smtClean="0"/>
              <a:t>споделяне</a:t>
            </a:r>
            <a:r>
              <a:rPr lang="ru-RU" dirty="0" smtClean="0"/>
              <a:t> на опит от </a:t>
            </a:r>
            <a:r>
              <a:rPr lang="ru-RU" dirty="0" err="1" smtClean="0"/>
              <a:t>всеки</a:t>
            </a:r>
            <a:r>
              <a:rPr lang="ru-RU" dirty="0" smtClean="0"/>
              <a:t> член на ПЕКК за </a:t>
            </a:r>
            <a:r>
              <a:rPr lang="ru-RU" dirty="0" err="1" smtClean="0"/>
              <a:t>адаптацията</a:t>
            </a:r>
            <a:r>
              <a:rPr lang="ru-RU" dirty="0" smtClean="0"/>
              <a:t> и </a:t>
            </a:r>
            <a:r>
              <a:rPr lang="ru-RU" dirty="0" err="1" smtClean="0"/>
              <a:t>социализацията</a:t>
            </a:r>
            <a:r>
              <a:rPr lang="ru-RU" dirty="0" smtClean="0"/>
              <a:t> на </a:t>
            </a:r>
            <a:r>
              <a:rPr lang="ru-RU" dirty="0" err="1" smtClean="0"/>
              <a:t>децата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образователния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с </a:t>
            </a:r>
            <a:r>
              <a:rPr lang="ru-RU" dirty="0" err="1" smtClean="0"/>
              <a:t>водеща</a:t>
            </a:r>
            <a:r>
              <a:rPr lang="ru-RU" dirty="0" smtClean="0"/>
              <a:t> роля ИГРАТА.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146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424936" cy="626469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bg-BG" sz="2400" b="1" dirty="0" smtClean="0"/>
              <a:t>Проектни дейности за допълнително обучение по български език по проект „Силен старт“</a:t>
            </a:r>
          </a:p>
          <a:p>
            <a:pPr marL="45720" indent="0" algn="ctr">
              <a:buNone/>
            </a:pPr>
            <a:endParaRPr lang="bg-BG" b="1" dirty="0"/>
          </a:p>
          <a:p>
            <a:pPr marL="45720" indent="0" algn="ctr">
              <a:buNone/>
            </a:pPr>
            <a:r>
              <a:rPr lang="bg-BG" b="1" dirty="0" smtClean="0"/>
              <a:t>Брой на групите, участващи в проекта – 8 </a:t>
            </a:r>
          </a:p>
          <a:p>
            <a:pPr marL="45720" indent="0" algn="ctr">
              <a:buNone/>
            </a:pPr>
            <a:endParaRPr lang="ru-RU" dirty="0" smtClean="0"/>
          </a:p>
          <a:p>
            <a:pPr marL="45720" indent="0" algn="ctr">
              <a:buNone/>
            </a:pPr>
            <a:r>
              <a:rPr lang="ru-RU" b="1" dirty="0" err="1" smtClean="0"/>
              <a:t>Проектните</a:t>
            </a:r>
            <a:r>
              <a:rPr lang="ru-RU" b="1" dirty="0" smtClean="0"/>
              <a:t> </a:t>
            </a:r>
            <a:r>
              <a:rPr lang="ru-RU" b="1" dirty="0" err="1"/>
              <a:t>дейности</a:t>
            </a:r>
            <a:r>
              <a:rPr lang="ru-RU" b="1" dirty="0"/>
              <a:t> </a:t>
            </a:r>
            <a:r>
              <a:rPr lang="ru-RU" b="1" dirty="0" err="1"/>
              <a:t>стимулират</a:t>
            </a:r>
            <a:r>
              <a:rPr lang="ru-RU" b="1" dirty="0"/>
              <a:t> </a:t>
            </a:r>
            <a:r>
              <a:rPr lang="ru-RU" b="1" dirty="0" err="1"/>
              <a:t>детското</a:t>
            </a:r>
            <a:r>
              <a:rPr lang="ru-RU" b="1" dirty="0"/>
              <a:t> развитие чрез </a:t>
            </a:r>
            <a:r>
              <a:rPr lang="ru-RU" b="1" dirty="0" err="1"/>
              <a:t>посочване</a:t>
            </a:r>
            <a:r>
              <a:rPr lang="ru-RU" b="1" dirty="0"/>
              <a:t> на </a:t>
            </a:r>
            <a:r>
              <a:rPr lang="ru-RU" b="1" dirty="0" err="1"/>
              <a:t>познавателните</a:t>
            </a:r>
            <a:r>
              <a:rPr lang="ru-RU" b="1" dirty="0"/>
              <a:t> </a:t>
            </a:r>
            <a:r>
              <a:rPr lang="ru-RU" b="1" dirty="0" err="1"/>
              <a:t>процеси</a:t>
            </a:r>
            <a:r>
              <a:rPr lang="ru-RU" b="1" dirty="0"/>
              <a:t>, </a:t>
            </a:r>
            <a:r>
              <a:rPr lang="ru-RU" b="1" dirty="0" err="1"/>
              <a:t>обобщени</a:t>
            </a:r>
            <a:r>
              <a:rPr lang="ru-RU" b="1" dirty="0"/>
              <a:t> </a:t>
            </a:r>
            <a:r>
              <a:rPr lang="ru-RU" b="1" dirty="0" err="1"/>
              <a:t>способи</a:t>
            </a:r>
            <a:r>
              <a:rPr lang="ru-RU" b="1" dirty="0"/>
              <a:t> при </a:t>
            </a:r>
            <a:r>
              <a:rPr lang="ru-RU" b="1" dirty="0" err="1"/>
              <a:t>възприемане</a:t>
            </a:r>
            <a:r>
              <a:rPr lang="ru-RU" b="1" dirty="0"/>
              <a:t> и </a:t>
            </a:r>
            <a:r>
              <a:rPr lang="ru-RU" b="1" dirty="0" err="1"/>
              <a:t>оценяването</a:t>
            </a:r>
            <a:r>
              <a:rPr lang="ru-RU" b="1" dirty="0"/>
              <a:t> им. </a:t>
            </a:r>
            <a:r>
              <a:rPr lang="ru-RU" b="1" dirty="0" err="1"/>
              <a:t>Развиват</a:t>
            </a:r>
            <a:r>
              <a:rPr lang="ru-RU" b="1" dirty="0"/>
              <a:t> и </a:t>
            </a:r>
            <a:r>
              <a:rPr lang="ru-RU" b="1" dirty="0" err="1"/>
              <a:t>обогатяват</a:t>
            </a:r>
            <a:r>
              <a:rPr lang="ru-RU" b="1" dirty="0"/>
              <a:t> </a:t>
            </a:r>
            <a:r>
              <a:rPr lang="ru-RU" b="1" dirty="0" smtClean="0"/>
              <a:t>речника, </a:t>
            </a:r>
            <a:r>
              <a:rPr lang="ru-RU" b="1" dirty="0" err="1" smtClean="0"/>
              <a:t>свързаната</a:t>
            </a:r>
            <a:r>
              <a:rPr lang="ru-RU" b="1" dirty="0" smtClean="0"/>
              <a:t> </a:t>
            </a:r>
            <a:r>
              <a:rPr lang="ru-RU" b="1" dirty="0" err="1"/>
              <a:t>реч</a:t>
            </a:r>
            <a:r>
              <a:rPr lang="ru-RU" b="1" dirty="0"/>
              <a:t>, </a:t>
            </a:r>
            <a:r>
              <a:rPr lang="ru-RU" b="1" dirty="0" err="1" smtClean="0"/>
              <a:t>овладяват</a:t>
            </a:r>
            <a:r>
              <a:rPr lang="ru-RU" b="1" dirty="0" smtClean="0"/>
              <a:t> </a:t>
            </a:r>
            <a:r>
              <a:rPr lang="ru-RU" b="1" dirty="0" err="1"/>
              <a:t>фината</a:t>
            </a:r>
            <a:r>
              <a:rPr lang="ru-RU" b="1" dirty="0"/>
              <a:t> моторика, поставят </a:t>
            </a:r>
            <a:r>
              <a:rPr lang="ru-RU" b="1" dirty="0" err="1"/>
              <a:t>основите</a:t>
            </a:r>
            <a:r>
              <a:rPr lang="ru-RU" b="1" dirty="0"/>
              <a:t> на </a:t>
            </a:r>
            <a:r>
              <a:rPr lang="ru-RU" b="1" dirty="0" err="1"/>
              <a:t>логичното</a:t>
            </a:r>
            <a:r>
              <a:rPr lang="ru-RU" b="1" dirty="0"/>
              <a:t> </a:t>
            </a:r>
            <a:r>
              <a:rPr lang="ru-RU" b="1" dirty="0" err="1"/>
              <a:t>мислене</a:t>
            </a:r>
            <a:r>
              <a:rPr lang="ru-RU" b="1" dirty="0"/>
              <a:t>, </a:t>
            </a:r>
            <a:r>
              <a:rPr lang="ru-RU" b="1" dirty="0" err="1"/>
              <a:t>изграждат</a:t>
            </a:r>
            <a:r>
              <a:rPr lang="ru-RU" b="1" dirty="0"/>
              <a:t> мотивация и </a:t>
            </a:r>
            <a:r>
              <a:rPr lang="ru-RU" b="1" dirty="0" err="1"/>
              <a:t>увереност</a:t>
            </a:r>
            <a:r>
              <a:rPr lang="ru-RU" b="1" dirty="0"/>
              <a:t> в </a:t>
            </a:r>
            <a:r>
              <a:rPr lang="ru-RU" b="1" dirty="0" err="1"/>
              <a:t>собствените</a:t>
            </a:r>
            <a:r>
              <a:rPr lang="ru-RU" b="1" dirty="0"/>
              <a:t> </a:t>
            </a:r>
            <a:r>
              <a:rPr lang="ru-RU" b="1" dirty="0" err="1" smtClean="0"/>
              <a:t>възможности</a:t>
            </a:r>
            <a:r>
              <a:rPr lang="ru-RU" b="1" dirty="0" smtClean="0"/>
              <a:t> на </a:t>
            </a:r>
            <a:r>
              <a:rPr lang="ru-RU" b="1" dirty="0"/>
              <a:t>всяко </a:t>
            </a:r>
            <a:r>
              <a:rPr lang="ru-RU" b="1" dirty="0" err="1"/>
              <a:t>дете</a:t>
            </a:r>
            <a:r>
              <a:rPr lang="ru-RU" b="1" dirty="0"/>
              <a:t>.</a:t>
            </a:r>
          </a:p>
          <a:p>
            <a:pPr marL="45720" indent="0" algn="ctr">
              <a:buNone/>
            </a:pP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178289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32656"/>
            <a:ext cx="6336704" cy="3139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17" y="334184"/>
            <a:ext cx="5076435" cy="3772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404" y="2220220"/>
            <a:ext cx="3597864" cy="4305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6982"/>
            <a:ext cx="4788023" cy="3591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379449"/>
            <a:ext cx="5580112" cy="4185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743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539552" y="332656"/>
            <a:ext cx="7992888" cy="604867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bg-BG" sz="2400" b="1" dirty="0" smtClean="0"/>
              <a:t>Проведени мероприятия през първия учебен срок на учебната 2024 – 2025 година</a:t>
            </a:r>
          </a:p>
          <a:p>
            <a:pPr marL="45720" indent="0" algn="ctr">
              <a:buNone/>
            </a:pPr>
            <a:endParaRPr lang="bg-BG" b="1" dirty="0" smtClean="0"/>
          </a:p>
          <a:p>
            <a:pPr>
              <a:buFontTx/>
              <a:buChar char="-"/>
            </a:pPr>
            <a:r>
              <a:rPr lang="bg-BG" b="1" dirty="0" smtClean="0"/>
              <a:t>Откриване на учебната година;</a:t>
            </a:r>
          </a:p>
          <a:p>
            <a:pPr>
              <a:buFontTx/>
              <a:buChar char="-"/>
            </a:pPr>
            <a:r>
              <a:rPr lang="bg-BG" b="1" dirty="0" smtClean="0"/>
              <a:t>Никулденски празник;</a:t>
            </a:r>
          </a:p>
          <a:p>
            <a:pPr marL="45720" indent="0">
              <a:buNone/>
            </a:pPr>
            <a:r>
              <a:rPr lang="bg-BG" b="1" dirty="0" smtClean="0"/>
              <a:t>- Тържество „Добре дошъл, Дядо Коледа“. Всички деца се радваха и с удоволствие демонстрираха научените </a:t>
            </a:r>
            <a:r>
              <a:rPr lang="bg-BG" b="1" dirty="0" err="1" smtClean="0"/>
              <a:t>стихчета</a:t>
            </a:r>
            <a:r>
              <a:rPr lang="bg-BG" b="1" dirty="0" smtClean="0"/>
              <a:t> и песни за любимия зимен герой.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329910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6" y="188639"/>
            <a:ext cx="6284350" cy="4713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764704"/>
            <a:ext cx="4592189" cy="3444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708920"/>
            <a:ext cx="5004048" cy="3753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26260"/>
            <a:ext cx="3723878" cy="4965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456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endParaRPr lang="bg-BG" sz="6000" b="1" dirty="0" smtClean="0"/>
          </a:p>
          <a:p>
            <a:pPr marL="45720" indent="0" algn="ctr">
              <a:buNone/>
            </a:pPr>
            <a:r>
              <a:rPr lang="bg-BG" sz="6000" b="1" dirty="0" smtClean="0"/>
              <a:t>Благодарим за вниманието!</a:t>
            </a:r>
            <a:endParaRPr lang="bg-BG" sz="6000" b="1" dirty="0"/>
          </a:p>
        </p:txBody>
      </p:sp>
    </p:spTree>
    <p:extLst>
      <p:ext uri="{BB962C8B-B14F-4D97-AF65-F5344CB8AC3E}">
        <p14:creationId xmlns:p14="http://schemas.microsoft.com/office/powerpoint/2010/main" val="21975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пътна струя">
  <a:themeElements>
    <a:clrScheme name="Попътна струя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632</TotalTime>
  <Words>540</Words>
  <Application>Microsoft Office PowerPoint</Application>
  <PresentationFormat>Презентация на цял екран (4:3)</PresentationFormat>
  <Paragraphs>47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Попътна струя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jihuh</dc:title>
  <dc:creator>III_D</dc:creator>
  <cp:lastModifiedBy>III_D</cp:lastModifiedBy>
  <cp:revision>127</cp:revision>
  <dcterms:created xsi:type="dcterms:W3CDTF">2022-01-11T05:35:10Z</dcterms:created>
  <dcterms:modified xsi:type="dcterms:W3CDTF">2025-01-29T10:06:06Z</dcterms:modified>
</cp:coreProperties>
</file>