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5" r:id="rId5"/>
    <p:sldId id="259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6" r:id="rId14"/>
    <p:sldId id="287" r:id="rId15"/>
    <p:sldId id="280" r:id="rId16"/>
    <p:sldId id="273" r:id="rId17"/>
    <p:sldId id="283" r:id="rId18"/>
    <p:sldId id="281" r:id="rId19"/>
    <p:sldId id="282" r:id="rId20"/>
    <p:sldId id="278" r:id="rId21"/>
    <p:sldId id="279" r:id="rId22"/>
    <p:sldId id="284" r:id="rId23"/>
    <p:sldId id="286" r:id="rId24"/>
    <p:sldId id="285" r:id="rId25"/>
    <p:sldId id="274" r:id="rId26"/>
    <p:sldId id="288" r:id="rId2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ен стил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ен стил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Среден стил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C4B1156A-380E-4F78-BDF5-A606A8083BF9}" styleName="Среден стил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Среден стил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0A15C55-8517-42AA-B614-E9B94910E393}" styleName="Среден стил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Светъл стил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DF18680-E054-41AD-8BC1-D1AEF772440D}" styleName="Среден стил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 се явили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4000"/>
                  </a:schemeClr>
                </a:gs>
                <a:gs pos="100000">
                  <a:schemeClr val="accent1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Четвърти "а"</c:v>
                </c:pt>
                <c:pt idx="1">
                  <c:v>Четвърти "б"</c:v>
                </c:pt>
                <c:pt idx="2">
                  <c:v>Четвърти "в"</c:v>
                </c:pt>
                <c:pt idx="3">
                  <c:v>Четвърти "г"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8C-4599-84A0-3D20E3D3A57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Явили се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4000"/>
                  </a:schemeClr>
                </a:gs>
                <a:gs pos="100000">
                  <a:schemeClr val="accent2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Четвърти "а"</c:v>
                </c:pt>
                <c:pt idx="1">
                  <c:v>Четвърти "б"</c:v>
                </c:pt>
                <c:pt idx="2">
                  <c:v>Четвърти "в"</c:v>
                </c:pt>
                <c:pt idx="3">
                  <c:v>Четвърти "г"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14</c:v>
                </c:pt>
                <c:pt idx="1">
                  <c:v>22</c:v>
                </c:pt>
                <c:pt idx="2">
                  <c:v>18</c:v>
                </c:pt>
                <c:pt idx="3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8C-4599-84A0-3D20E3D3A57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Брой ученици в клас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6000"/>
                    <a:lumMod val="104000"/>
                  </a:schemeClr>
                </a:gs>
                <a:gs pos="100000">
                  <a:schemeClr val="accent3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Четвърти "а"</c:v>
                </c:pt>
                <c:pt idx="1">
                  <c:v>Четвърти "б"</c:v>
                </c:pt>
                <c:pt idx="2">
                  <c:v>Четвърти "в"</c:v>
                </c:pt>
                <c:pt idx="3">
                  <c:v>Четвърти "г"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21</c:v>
                </c:pt>
                <c:pt idx="3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8C-4599-84A0-3D20E3D3A577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СОП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Четвърти "а"</c:v>
                </c:pt>
                <c:pt idx="1">
                  <c:v>Четвърти "б"</c:v>
                </c:pt>
                <c:pt idx="2">
                  <c:v>Четвърти "в"</c:v>
                </c:pt>
                <c:pt idx="3">
                  <c:v>Четвърти "г"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58C-4599-84A0-3D20E3D3A57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7747840"/>
        <c:axId val="7783168"/>
      </c:barChart>
      <c:catAx>
        <c:axId val="7747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7783168"/>
        <c:crosses val="autoZero"/>
        <c:auto val="1"/>
        <c:lblAlgn val="ctr"/>
        <c:lblOffset val="100"/>
        <c:noMultiLvlLbl val="0"/>
      </c:catAx>
      <c:valAx>
        <c:axId val="7783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774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 се явили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4000"/>
                  </a:schemeClr>
                </a:gs>
                <a:gs pos="100000">
                  <a:schemeClr val="accent1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Четвърти "а"</c:v>
                </c:pt>
                <c:pt idx="1">
                  <c:v>Четвърти "б"</c:v>
                </c:pt>
                <c:pt idx="2">
                  <c:v>Четвърти "в"</c:v>
                </c:pt>
                <c:pt idx="3">
                  <c:v>Четвърти "г"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8F-4800-83CE-39ED47C2B84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Явили се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4000"/>
                  </a:schemeClr>
                </a:gs>
                <a:gs pos="100000">
                  <a:schemeClr val="accent2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Четвърти "а"</c:v>
                </c:pt>
                <c:pt idx="1">
                  <c:v>Четвърти "б"</c:v>
                </c:pt>
                <c:pt idx="2">
                  <c:v>Четвърти "в"</c:v>
                </c:pt>
                <c:pt idx="3">
                  <c:v>Четвърти "г"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14</c:v>
                </c:pt>
                <c:pt idx="1">
                  <c:v>22</c:v>
                </c:pt>
                <c:pt idx="2">
                  <c:v>18</c:v>
                </c:pt>
                <c:pt idx="3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8F-4800-83CE-39ED47C2B84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Брой ученици в клас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6000"/>
                    <a:lumMod val="104000"/>
                  </a:schemeClr>
                </a:gs>
                <a:gs pos="100000">
                  <a:schemeClr val="accent3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Четвърти "а"</c:v>
                </c:pt>
                <c:pt idx="1">
                  <c:v>Четвърти "б"</c:v>
                </c:pt>
                <c:pt idx="2">
                  <c:v>Четвърти "в"</c:v>
                </c:pt>
                <c:pt idx="3">
                  <c:v>Четвърти "г"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21</c:v>
                </c:pt>
                <c:pt idx="3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8F-4800-83CE-39ED47C2B84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СОП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Четвърти "а"</c:v>
                </c:pt>
                <c:pt idx="1">
                  <c:v>Четвърти "б"</c:v>
                </c:pt>
                <c:pt idx="2">
                  <c:v>Четвърти "в"</c:v>
                </c:pt>
                <c:pt idx="3">
                  <c:v>Четвърти "г"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8F-4800-83CE-39ED47C2B84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7747840"/>
        <c:axId val="7783168"/>
      </c:barChart>
      <c:catAx>
        <c:axId val="7747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7783168"/>
        <c:crosses val="autoZero"/>
        <c:auto val="1"/>
        <c:lblAlgn val="ctr"/>
        <c:lblOffset val="100"/>
        <c:noMultiLvlLbl val="0"/>
      </c:catAx>
      <c:valAx>
        <c:axId val="7783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774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bg-BG"/>
              <a:t>Среден успех по класове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Български език и литература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IV "а"</c:v>
                </c:pt>
                <c:pt idx="1">
                  <c:v>IV "б"</c:v>
                </c:pt>
                <c:pt idx="2">
                  <c:v>IV "в"</c:v>
                </c:pt>
                <c:pt idx="3">
                  <c:v>IV "г"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2.2799999999999998</c:v>
                </c:pt>
                <c:pt idx="1">
                  <c:v>2.77</c:v>
                </c:pt>
                <c:pt idx="2">
                  <c:v>2.61</c:v>
                </c:pt>
                <c:pt idx="3">
                  <c:v>2.54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A4-4F8E-9F38-43AF3B9CD60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Математика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IV "а"</c:v>
                </c:pt>
                <c:pt idx="1">
                  <c:v>IV "б"</c:v>
                </c:pt>
                <c:pt idx="2">
                  <c:v>IV "в"</c:v>
                </c:pt>
                <c:pt idx="3">
                  <c:v>IV "г"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2.21</c:v>
                </c:pt>
                <c:pt idx="1">
                  <c:v>2.5</c:v>
                </c:pt>
                <c:pt idx="2">
                  <c:v>2.4700000000000002</c:v>
                </c:pt>
                <c:pt idx="3">
                  <c:v>2.65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A4-4F8E-9F38-43AF3B9CD60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80747824"/>
        <c:axId val="180752816"/>
      </c:barChart>
      <c:catAx>
        <c:axId val="180747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180752816"/>
        <c:crosses val="autoZero"/>
        <c:auto val="1"/>
        <c:lblAlgn val="ctr"/>
        <c:lblOffset val="100"/>
        <c:noMultiLvlLbl val="0"/>
      </c:catAx>
      <c:valAx>
        <c:axId val="180752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18074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18705788175329"/>
          <c:y val="1.228149575079588E-2"/>
          <c:w val="0.83378712976425806"/>
          <c:h val="0.7968311806869127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 се явили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4000"/>
                  </a:schemeClr>
                </a:gs>
                <a:gs pos="100000">
                  <a:schemeClr val="accent1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Седми ,,а''</c:v>
                </c:pt>
                <c:pt idx="1">
                  <c:v>Седми ,,б''</c:v>
                </c:pt>
                <c:pt idx="2">
                  <c:v>Седми ,,в''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6A-4FAC-9D15-23DE56B5E70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Явили се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4000"/>
                  </a:schemeClr>
                </a:gs>
                <a:gs pos="100000">
                  <a:schemeClr val="accent2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Седми ,,а''</c:v>
                </c:pt>
                <c:pt idx="1">
                  <c:v>Седми ,,б''</c:v>
                </c:pt>
                <c:pt idx="2">
                  <c:v>Седми ,,в''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14</c:v>
                </c:pt>
                <c:pt idx="1">
                  <c:v>21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6A-4FAC-9D15-23DE56B5E70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Брой ученици в клас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96000"/>
                    <a:lumMod val="104000"/>
                  </a:schemeClr>
                </a:gs>
                <a:gs pos="100000">
                  <a:schemeClr val="accent3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Седми ,,а''</c:v>
                </c:pt>
                <c:pt idx="1">
                  <c:v>Седми ,,б''</c:v>
                </c:pt>
                <c:pt idx="2">
                  <c:v>Седми ,,в''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15</c:v>
                </c:pt>
                <c:pt idx="1">
                  <c:v>22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6A-4FAC-9D15-23DE56B5E702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Column1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Седми ,,а''</c:v>
                </c:pt>
                <c:pt idx="1">
                  <c:v>Седми ,,б''</c:v>
                </c:pt>
                <c:pt idx="2">
                  <c:v>Седми ,,в''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3-F36A-4FAC-9D15-23DE56B5E70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7747840"/>
        <c:axId val="7783168"/>
      </c:barChart>
      <c:catAx>
        <c:axId val="7747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7783168"/>
        <c:crosses val="autoZero"/>
        <c:auto val="1"/>
        <c:lblAlgn val="ctr"/>
        <c:lblOffset val="100"/>
        <c:noMultiLvlLbl val="0"/>
      </c:catAx>
      <c:valAx>
        <c:axId val="7783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774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bg-BG" dirty="0"/>
              <a:t>Среден брой точки по класове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Български език и литература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VII,,a''</c:v>
                </c:pt>
                <c:pt idx="1">
                  <c:v>VII,,б''</c:v>
                </c:pt>
                <c:pt idx="2">
                  <c:v>VII,,в''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13.71</c:v>
                </c:pt>
                <c:pt idx="1">
                  <c:v>10.26</c:v>
                </c:pt>
                <c:pt idx="2">
                  <c:v>8.3000000000000007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54-4732-B692-3B984DD83EB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Математика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bg-BG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VII,,a''</c:v>
                </c:pt>
                <c:pt idx="1">
                  <c:v>VII,,б''</c:v>
                </c:pt>
                <c:pt idx="2">
                  <c:v>VII,,в''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9.1300000000000008</c:v>
                </c:pt>
                <c:pt idx="1">
                  <c:v>8.67</c:v>
                </c:pt>
                <c:pt idx="2">
                  <c:v>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54-4732-B692-3B984DD83EB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80747824"/>
        <c:axId val="180752816"/>
      </c:barChart>
      <c:catAx>
        <c:axId val="180747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180752816"/>
        <c:crosses val="autoZero"/>
        <c:auto val="1"/>
        <c:lblAlgn val="ctr"/>
        <c:lblOffset val="100"/>
        <c:noMultiLvlLbl val="0"/>
      </c:catAx>
      <c:valAx>
        <c:axId val="180752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bg-BG"/>
          </a:p>
        </c:txPr>
        <c:crossAx val="18074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bg-BG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bg-BG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9B70-1A67-4D24-B632-12955DFBEE48}" type="datetimeFigureOut">
              <a:rPr lang="bg-BG" smtClean="0"/>
              <a:t>2.7.2026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46AE-517C-4309-A6D9-EE8CDBBC85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79083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9B70-1A67-4D24-B632-12955DFBEE48}" type="datetimeFigureOut">
              <a:rPr lang="bg-BG" smtClean="0"/>
              <a:t>2.7.2026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46AE-517C-4309-A6D9-EE8CDBBC85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6733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9B70-1A67-4D24-B632-12955DFBEE48}" type="datetimeFigureOut">
              <a:rPr lang="bg-BG" smtClean="0"/>
              <a:t>2.7.2026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46AE-517C-4309-A6D9-EE8CDBBC85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8039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9B70-1A67-4D24-B632-12955DFBEE48}" type="datetimeFigureOut">
              <a:rPr lang="bg-BG" smtClean="0"/>
              <a:t>2.7.2026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46AE-517C-4309-A6D9-EE8CDBBC85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8390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9B70-1A67-4D24-B632-12955DFBEE48}" type="datetimeFigureOut">
              <a:rPr lang="bg-BG" smtClean="0"/>
              <a:t>2.7.2026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46AE-517C-4309-A6D9-EE8CDBBC85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2310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9B70-1A67-4D24-B632-12955DFBEE48}" type="datetimeFigureOut">
              <a:rPr lang="bg-BG" smtClean="0"/>
              <a:t>2.7.2026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46AE-517C-4309-A6D9-EE8CDBBC85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5285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9B70-1A67-4D24-B632-12955DFBEE48}" type="datetimeFigureOut">
              <a:rPr lang="bg-BG" smtClean="0"/>
              <a:t>2.7.2026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46AE-517C-4309-A6D9-EE8CDBBC85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4355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9B70-1A67-4D24-B632-12955DFBEE48}" type="datetimeFigureOut">
              <a:rPr lang="bg-BG" smtClean="0"/>
              <a:t>2.7.2026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46AE-517C-4309-A6D9-EE8CDBBC85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8130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9B70-1A67-4D24-B632-12955DFBEE48}" type="datetimeFigureOut">
              <a:rPr lang="bg-BG" smtClean="0"/>
              <a:t>2.7.2026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46AE-517C-4309-A6D9-EE8CDBBC85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9439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9B70-1A67-4D24-B632-12955DFBEE48}" type="datetimeFigureOut">
              <a:rPr lang="bg-BG" smtClean="0"/>
              <a:t>2.7.2026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46AE-517C-4309-A6D9-EE8CDBBC85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9488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A9B70-1A67-4D24-B632-12955DFBEE48}" type="datetimeFigureOut">
              <a:rPr lang="bg-BG" smtClean="0"/>
              <a:t>2.7.2026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C46AE-517C-4309-A6D9-EE8CDBBC85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99077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A9B70-1A67-4D24-B632-12955DFBEE48}" type="datetimeFigureOut">
              <a:rPr lang="bg-BG" smtClean="0"/>
              <a:t>2.7.2026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C46AE-517C-4309-A6D9-EE8CDBBC85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33281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7" y="0"/>
            <a:ext cx="11639006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8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968188" y="1438835"/>
            <a:ext cx="9950824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В ОУ „Христо Ботев“- кв. Победа, беше организирано и проведено училищно вътрешно оценяване по формата на НВО за учениците в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IV</a:t>
            </a:r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клас през учебната 2025/2026 година, както следва: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Български език и литература – 21.04.2026 г.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Математика – 24.04.2026 г.</a:t>
            </a:r>
          </a:p>
          <a:p>
            <a:pPr algn="just"/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Бяха сформирани училищни комисии за организиране и провеждане на училищно вътрешно оценяване в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IV</a:t>
            </a:r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клас и комисия за оценители на писмените работи на учениците. </a:t>
            </a:r>
          </a:p>
          <a:p>
            <a:pPr algn="just">
              <a:lnSpc>
                <a:spcPct val="150000"/>
              </a:lnSpc>
            </a:pPr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Цели: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Оценка на </a:t>
            </a:r>
            <a:r>
              <a:rPr lang="ru-RU" b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текущите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постижения на </a:t>
            </a:r>
            <a:r>
              <a:rPr lang="ru-RU" b="1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учениците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 УВО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предоставя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обратна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връзка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напредъка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учениците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през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учебната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година.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0879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832894" y="1285155"/>
            <a:ext cx="9910483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457200">
              <a:lnSpc>
                <a:spcPct val="150000"/>
              </a:lnSpc>
            </a:pPr>
            <a:r>
              <a:rPr lang="ru-RU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Идентифициране</a:t>
            </a:r>
            <a:r>
              <a:rPr lang="ru-RU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силните</a:t>
            </a:r>
            <a:r>
              <a:rPr lang="ru-RU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и слабите </a:t>
            </a:r>
            <a:r>
              <a:rPr lang="ru-RU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страни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Помага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учителите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идентифицират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областите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които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учениците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се справят добре,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както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тези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където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имат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нужда от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допълнителна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помощ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pPr lvl="0" defTabSz="457200">
              <a:lnSpc>
                <a:spcPct val="150000"/>
              </a:lnSpc>
            </a:pPr>
            <a:r>
              <a:rPr lang="ru-RU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Адаптиране</a:t>
            </a:r>
            <a:r>
              <a:rPr lang="ru-RU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учебния</a:t>
            </a:r>
            <a:r>
              <a:rPr lang="ru-RU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процес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Резултатите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от УВО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позволяват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учителите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адаптират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своите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методи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преподаване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учебни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материали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според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нуждите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учениците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</a:p>
          <a:p>
            <a:pPr lvl="0" defTabSz="457200">
              <a:lnSpc>
                <a:spcPct val="150000"/>
              </a:lnSpc>
            </a:pPr>
            <a:r>
              <a:rPr lang="ru-RU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Мотивация и самооценка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Стимулира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учениците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да се стремят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към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по-добри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резултати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ги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насърчава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да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поемат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отговорност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своето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обучение.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0649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887505" y="1657134"/>
            <a:ext cx="991048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457200">
              <a:lnSpc>
                <a:spcPct val="150000"/>
              </a:lnSpc>
            </a:pP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С цел допълнителна работа и повишаване на резултатите на четвъртокласниците от НВО през месец март бяха възложени по 40 учебни часове по български език и литература. </a:t>
            </a:r>
          </a:p>
          <a:p>
            <a:pPr lvl="0" algn="just" defTabSz="457200">
              <a:lnSpc>
                <a:spcPct val="150000"/>
              </a:lnSpc>
            </a:pP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Целите,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които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си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поставихме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lvl="0" indent="-285750" algn="just" defTabSz="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затвърждаване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знанията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уменията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по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български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език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и литература;</a:t>
            </a:r>
          </a:p>
          <a:p>
            <a:pPr marL="285750" lvl="0" indent="-285750" algn="just" defTabSz="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развитие на умения за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четене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с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разбиране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</a:p>
          <a:p>
            <a:pPr marL="285750" lvl="0" indent="-285750" algn="just" defTabSz="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усъвършенстване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правописната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граматичната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пунктуационната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грамотност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</a:p>
          <a:p>
            <a:pPr marL="285750" lvl="0" indent="-285750" algn="just" defTabSz="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формиране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на умения за работа с </a:t>
            </a:r>
            <a:r>
              <a:rPr lang="ru-RU" dirty="0" err="1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тестови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задачи </a:t>
            </a:r>
            <a:r>
              <a:rPr lang="ru-RU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формата на НВО;</a:t>
            </a:r>
            <a:endParaRPr lang="bg-BG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285750" lvl="0" indent="-285750" algn="just" defTabSz="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повишаване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увереността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мотивацията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учениците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;</a:t>
            </a:r>
          </a:p>
          <a:p>
            <a:pPr marL="285750" lvl="0" indent="-285750" algn="just" defTabSz="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подобряване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индивидуалните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общите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резултати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класа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Националното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външно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оценяване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bg-BG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4798401" y="566957"/>
            <a:ext cx="259519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Обща подкрепа</a:t>
            </a:r>
          </a:p>
        </p:txBody>
      </p:sp>
    </p:spTree>
    <p:extLst>
      <p:ext uri="{BB962C8B-B14F-4D97-AF65-F5344CB8AC3E}">
        <p14:creationId xmlns:p14="http://schemas.microsoft.com/office/powerpoint/2010/main" val="379021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2249573" y="318265"/>
            <a:ext cx="788113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sz="2800" b="1" cap="none" spc="0" dirty="0">
                <a:ln/>
                <a:solidFill>
                  <a:schemeClr val="accent4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Български език и литература – 3 юни 2026 г.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167346"/>
              </p:ext>
            </p:extLst>
          </p:nvPr>
        </p:nvGraphicFramePr>
        <p:xfrm>
          <a:off x="2685919" y="1261357"/>
          <a:ext cx="7008440" cy="4297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01688">
                  <a:extLst>
                    <a:ext uri="{9D8B030D-6E8A-4147-A177-3AD203B41FA5}">
                      <a16:colId xmlns:a16="http://schemas.microsoft.com/office/drawing/2014/main" val="2957115753"/>
                    </a:ext>
                  </a:extLst>
                </a:gridCol>
                <a:gridCol w="1401688">
                  <a:extLst>
                    <a:ext uri="{9D8B030D-6E8A-4147-A177-3AD203B41FA5}">
                      <a16:colId xmlns:a16="http://schemas.microsoft.com/office/drawing/2014/main" val="1591587676"/>
                    </a:ext>
                  </a:extLst>
                </a:gridCol>
                <a:gridCol w="1401688">
                  <a:extLst>
                    <a:ext uri="{9D8B030D-6E8A-4147-A177-3AD203B41FA5}">
                      <a16:colId xmlns:a16="http://schemas.microsoft.com/office/drawing/2014/main" val="16633153"/>
                    </a:ext>
                  </a:extLst>
                </a:gridCol>
                <a:gridCol w="1401688">
                  <a:extLst>
                    <a:ext uri="{9D8B030D-6E8A-4147-A177-3AD203B41FA5}">
                      <a16:colId xmlns:a16="http://schemas.microsoft.com/office/drawing/2014/main" val="2768429324"/>
                    </a:ext>
                  </a:extLst>
                </a:gridCol>
                <a:gridCol w="1401688">
                  <a:extLst>
                    <a:ext uri="{9D8B030D-6E8A-4147-A177-3AD203B41FA5}">
                      <a16:colId xmlns:a16="http://schemas.microsoft.com/office/drawing/2014/main" val="822813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Клас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Ученици</a:t>
                      </a:r>
                      <a:r>
                        <a:rPr lang="bg-BG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п</a:t>
                      </a: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 списък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Явили се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Не се явили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Участвали ученици </a:t>
                      </a:r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(%)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631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Четвърти</a:t>
                      </a:r>
                      <a:r>
                        <a:rPr lang="bg-BG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„а“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87,5 %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014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Четвърти</a:t>
                      </a:r>
                      <a:r>
                        <a:rPr lang="bg-BG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„б“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22/2 СОП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88 %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090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Четвърти</a:t>
                      </a:r>
                      <a:r>
                        <a:rPr lang="bg-BG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„в“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85,71 %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997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Четвърти</a:t>
                      </a:r>
                      <a:r>
                        <a:rPr lang="bg-BG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„г“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</a:t>
                      </a:r>
                      <a:r>
                        <a:rPr lang="bg-BG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619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332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1145"/>
            <a:ext cx="12191999" cy="68580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1701282" y="318265"/>
            <a:ext cx="897771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sz="3200" b="1" cap="none" spc="0" dirty="0">
                <a:ln/>
                <a:solidFill>
                  <a:schemeClr val="accent4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Български език и литература – 3 юни 2026 г.</a:t>
            </a:r>
          </a:p>
        </p:txBody>
      </p:sp>
      <p:graphicFrame>
        <p:nvGraphicFramePr>
          <p:cNvPr id="4" name="Диаграма 3"/>
          <p:cNvGraphicFramePr/>
          <p:nvPr>
            <p:extLst>
              <p:ext uri="{D42A27DB-BD31-4B8C-83A1-F6EECF244321}">
                <p14:modId xmlns:p14="http://schemas.microsoft.com/office/powerpoint/2010/main" val="3938489959"/>
              </p:ext>
            </p:extLst>
          </p:nvPr>
        </p:nvGraphicFramePr>
        <p:xfrm>
          <a:off x="2364451" y="1221305"/>
          <a:ext cx="7651375" cy="41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5724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615924"/>
              </p:ext>
            </p:extLst>
          </p:nvPr>
        </p:nvGraphicFramePr>
        <p:xfrm>
          <a:off x="2871435" y="1059649"/>
          <a:ext cx="6944920" cy="4572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88984">
                  <a:extLst>
                    <a:ext uri="{9D8B030D-6E8A-4147-A177-3AD203B41FA5}">
                      <a16:colId xmlns:a16="http://schemas.microsoft.com/office/drawing/2014/main" val="2957115753"/>
                    </a:ext>
                  </a:extLst>
                </a:gridCol>
                <a:gridCol w="1388984">
                  <a:extLst>
                    <a:ext uri="{9D8B030D-6E8A-4147-A177-3AD203B41FA5}">
                      <a16:colId xmlns:a16="http://schemas.microsoft.com/office/drawing/2014/main" val="1591587676"/>
                    </a:ext>
                  </a:extLst>
                </a:gridCol>
                <a:gridCol w="1388984">
                  <a:extLst>
                    <a:ext uri="{9D8B030D-6E8A-4147-A177-3AD203B41FA5}">
                      <a16:colId xmlns:a16="http://schemas.microsoft.com/office/drawing/2014/main" val="16633153"/>
                    </a:ext>
                  </a:extLst>
                </a:gridCol>
                <a:gridCol w="1388984">
                  <a:extLst>
                    <a:ext uri="{9D8B030D-6E8A-4147-A177-3AD203B41FA5}">
                      <a16:colId xmlns:a16="http://schemas.microsoft.com/office/drawing/2014/main" val="2768429324"/>
                    </a:ext>
                  </a:extLst>
                </a:gridCol>
                <a:gridCol w="1388984">
                  <a:extLst>
                    <a:ext uri="{9D8B030D-6E8A-4147-A177-3AD203B41FA5}">
                      <a16:colId xmlns:a16="http://schemas.microsoft.com/office/drawing/2014/main" val="1546304916"/>
                    </a:ext>
                  </a:extLst>
                </a:gridCol>
              </a:tblGrid>
              <a:tr h="954472"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Клас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Ученици</a:t>
                      </a:r>
                      <a:r>
                        <a:rPr lang="bg-BG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п</a:t>
                      </a: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 списък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Явили се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Не се явили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Участвали ученици </a:t>
                      </a:r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(%)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631067"/>
                  </a:ext>
                </a:extLst>
              </a:tr>
              <a:tr h="513947"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Четвърти</a:t>
                      </a:r>
                      <a:r>
                        <a:rPr lang="bg-BG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„а“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87,5 </a:t>
                      </a: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  <a:endParaRPr lang="bg-BG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014826"/>
                  </a:ext>
                </a:extLst>
              </a:tr>
              <a:tr h="7342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Четвърти</a:t>
                      </a:r>
                      <a:r>
                        <a:rPr lang="bg-BG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„б“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22/2 СОП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88 </a:t>
                      </a: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090918"/>
                  </a:ext>
                </a:extLst>
              </a:tr>
              <a:tr h="7342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Четвърти</a:t>
                      </a:r>
                      <a:r>
                        <a:rPr lang="bg-BG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„в“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80,95 </a:t>
                      </a: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997565"/>
                  </a:ext>
                </a:extLst>
              </a:tr>
              <a:tr h="7342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Четвърти</a:t>
                      </a:r>
                      <a:r>
                        <a:rPr lang="bg-BG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„г“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95,83 </a:t>
                      </a: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61990"/>
                  </a:ext>
                </a:extLst>
              </a:tr>
            </a:tbl>
          </a:graphicData>
        </a:graphic>
      </p:graphicFrame>
      <p:sp>
        <p:nvSpPr>
          <p:cNvPr id="4" name="Правоъгълник 3"/>
          <p:cNvSpPr/>
          <p:nvPr/>
        </p:nvSpPr>
        <p:spPr>
          <a:xfrm>
            <a:off x="3047998" y="206659"/>
            <a:ext cx="70372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g-BG" sz="3200" b="1" dirty="0">
                <a:ln/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Математика – 4 юни 2026 г.</a:t>
            </a:r>
          </a:p>
        </p:txBody>
      </p:sp>
    </p:spTree>
    <p:extLst>
      <p:ext uri="{BB962C8B-B14F-4D97-AF65-F5344CB8AC3E}">
        <p14:creationId xmlns:p14="http://schemas.microsoft.com/office/powerpoint/2010/main" val="15522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3315334" y="568369"/>
            <a:ext cx="55613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bg-BG" sz="3200" b="1" dirty="0">
                <a:ln/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Математика – 4 юни 2026 г.</a:t>
            </a:r>
          </a:p>
        </p:txBody>
      </p:sp>
      <p:graphicFrame>
        <p:nvGraphicFramePr>
          <p:cNvPr id="4" name="Диаграма 3"/>
          <p:cNvGraphicFramePr/>
          <p:nvPr>
            <p:extLst>
              <p:ext uri="{D42A27DB-BD31-4B8C-83A1-F6EECF244321}">
                <p14:modId xmlns:p14="http://schemas.microsoft.com/office/powerpoint/2010/main" val="2901589543"/>
              </p:ext>
            </p:extLst>
          </p:nvPr>
        </p:nvGraphicFramePr>
        <p:xfrm>
          <a:off x="3445636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9400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13228"/>
            <a:ext cx="12191999" cy="685800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4117444" y="264476"/>
            <a:ext cx="39571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sz="32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НВО – среден успех</a:t>
            </a:r>
            <a:endParaRPr lang="bg-BG" sz="3200" b="1" cap="none" spc="0" dirty="0">
              <a:ln/>
              <a:solidFill>
                <a:schemeClr val="accent4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257023"/>
              </p:ext>
            </p:extLst>
          </p:nvPr>
        </p:nvGraphicFramePr>
        <p:xfrm>
          <a:off x="6128084" y="2578306"/>
          <a:ext cx="5044007" cy="347472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659945">
                  <a:extLst>
                    <a:ext uri="{9D8B030D-6E8A-4147-A177-3AD203B41FA5}">
                      <a16:colId xmlns:a16="http://schemas.microsoft.com/office/drawing/2014/main" val="3291988034"/>
                    </a:ext>
                  </a:extLst>
                </a:gridCol>
                <a:gridCol w="1692031">
                  <a:extLst>
                    <a:ext uri="{9D8B030D-6E8A-4147-A177-3AD203B41FA5}">
                      <a16:colId xmlns:a16="http://schemas.microsoft.com/office/drawing/2014/main" val="3767045636"/>
                    </a:ext>
                  </a:extLst>
                </a:gridCol>
                <a:gridCol w="1692031">
                  <a:extLst>
                    <a:ext uri="{9D8B030D-6E8A-4147-A177-3AD203B41FA5}">
                      <a16:colId xmlns:a16="http://schemas.microsoft.com/office/drawing/2014/main" val="2176505867"/>
                    </a:ext>
                  </a:extLst>
                </a:gridCol>
              </a:tblGrid>
              <a:tr h="794040">
                <a:tc>
                  <a:txBody>
                    <a:bodyPr/>
                    <a:lstStyle/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Клас</a:t>
                      </a:r>
                    </a:p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Учебна</a:t>
                      </a:r>
                    </a:p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2025/2026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Български език и литература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Математика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871055"/>
                  </a:ext>
                </a:extLst>
              </a:tr>
              <a:tr h="317616">
                <a:tc>
                  <a:txBody>
                    <a:bodyPr/>
                    <a:lstStyle/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Четвърти „а“</a:t>
                      </a:r>
                    </a:p>
                    <a:p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873630"/>
                  </a:ext>
                </a:extLst>
              </a:tr>
              <a:tr h="555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Четвърти „б“</a:t>
                      </a:r>
                    </a:p>
                    <a:p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70427"/>
                  </a:ext>
                </a:extLst>
              </a:tr>
              <a:tr h="555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Четвърти „в“</a:t>
                      </a:r>
                    </a:p>
                    <a:p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192749"/>
                  </a:ext>
                </a:extLst>
              </a:tr>
              <a:tr h="555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Четвърти „г“</a:t>
                      </a:r>
                    </a:p>
                    <a:p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288241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309952"/>
              </p:ext>
            </p:extLst>
          </p:nvPr>
        </p:nvGraphicFramePr>
        <p:xfrm>
          <a:off x="509953" y="978106"/>
          <a:ext cx="5076093" cy="347472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692031">
                  <a:extLst>
                    <a:ext uri="{9D8B030D-6E8A-4147-A177-3AD203B41FA5}">
                      <a16:colId xmlns:a16="http://schemas.microsoft.com/office/drawing/2014/main" val="3291988034"/>
                    </a:ext>
                  </a:extLst>
                </a:gridCol>
                <a:gridCol w="1692031">
                  <a:extLst>
                    <a:ext uri="{9D8B030D-6E8A-4147-A177-3AD203B41FA5}">
                      <a16:colId xmlns:a16="http://schemas.microsoft.com/office/drawing/2014/main" val="3767045636"/>
                    </a:ext>
                  </a:extLst>
                </a:gridCol>
                <a:gridCol w="1692031">
                  <a:extLst>
                    <a:ext uri="{9D8B030D-6E8A-4147-A177-3AD203B41FA5}">
                      <a16:colId xmlns:a16="http://schemas.microsoft.com/office/drawing/2014/main" val="2176505867"/>
                    </a:ext>
                  </a:extLst>
                </a:gridCol>
              </a:tblGrid>
              <a:tr h="794040">
                <a:tc>
                  <a:txBody>
                    <a:bodyPr/>
                    <a:lstStyle/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Клас</a:t>
                      </a:r>
                    </a:p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Учебна</a:t>
                      </a:r>
                    </a:p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2024/2025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Български език и литература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Математика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871055"/>
                  </a:ext>
                </a:extLst>
              </a:tr>
              <a:tr h="317616">
                <a:tc>
                  <a:txBody>
                    <a:bodyPr/>
                    <a:lstStyle/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Четвърти „а“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2,33</a:t>
                      </a:r>
                    </a:p>
                    <a:p>
                      <a:pPr algn="ctr"/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873630"/>
                  </a:ext>
                </a:extLst>
              </a:tr>
              <a:tr h="555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Четвърти „б“</a:t>
                      </a:r>
                    </a:p>
                    <a:p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70427"/>
                  </a:ext>
                </a:extLst>
              </a:tr>
              <a:tr h="555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Четвърти „в“</a:t>
                      </a:r>
                    </a:p>
                    <a:p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192749"/>
                  </a:ext>
                </a:extLst>
              </a:tr>
              <a:tr h="5558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Четвърти „г“</a:t>
                      </a:r>
                    </a:p>
                    <a:p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2882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957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739" y="0"/>
            <a:ext cx="12191999" cy="6858000"/>
          </a:xfrm>
          <a:prstGeom prst="rect">
            <a:avLst/>
          </a:prstGeom>
        </p:spPr>
      </p:pic>
      <p:graphicFrame>
        <p:nvGraphicFramePr>
          <p:cNvPr id="6" name="Диаграма 5"/>
          <p:cNvGraphicFramePr/>
          <p:nvPr>
            <p:extLst>
              <p:ext uri="{D42A27DB-BD31-4B8C-83A1-F6EECF244321}">
                <p14:modId xmlns:p14="http://schemas.microsoft.com/office/powerpoint/2010/main" val="243798693"/>
              </p:ext>
            </p:extLst>
          </p:nvPr>
        </p:nvGraphicFramePr>
        <p:xfrm>
          <a:off x="3048000" y="1515989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авоъгълник 3"/>
          <p:cNvSpPr/>
          <p:nvPr/>
        </p:nvSpPr>
        <p:spPr>
          <a:xfrm>
            <a:off x="4540367" y="607619"/>
            <a:ext cx="34864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sz="28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НВО – среден успех</a:t>
            </a:r>
          </a:p>
        </p:txBody>
      </p:sp>
    </p:spTree>
    <p:extLst>
      <p:ext uri="{BB962C8B-B14F-4D97-AF65-F5344CB8AC3E}">
        <p14:creationId xmlns:p14="http://schemas.microsoft.com/office/powerpoint/2010/main" val="118305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629349"/>
              </p:ext>
            </p:extLst>
          </p:nvPr>
        </p:nvGraphicFramePr>
        <p:xfrm>
          <a:off x="564776" y="0"/>
          <a:ext cx="10851777" cy="6858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55460">
                  <a:extLst>
                    <a:ext uri="{9D8B030D-6E8A-4147-A177-3AD203B41FA5}">
                      <a16:colId xmlns:a16="http://schemas.microsoft.com/office/drawing/2014/main" val="225416447"/>
                    </a:ext>
                  </a:extLst>
                </a:gridCol>
                <a:gridCol w="6026773">
                  <a:extLst>
                    <a:ext uri="{9D8B030D-6E8A-4147-A177-3AD203B41FA5}">
                      <a16:colId xmlns:a16="http://schemas.microsoft.com/office/drawing/2014/main" val="783987609"/>
                    </a:ext>
                  </a:extLst>
                </a:gridCol>
                <a:gridCol w="1646080">
                  <a:extLst>
                    <a:ext uri="{9D8B030D-6E8A-4147-A177-3AD203B41FA5}">
                      <a16:colId xmlns:a16="http://schemas.microsoft.com/office/drawing/2014/main" val="1734106983"/>
                    </a:ext>
                  </a:extLst>
                </a:gridCol>
                <a:gridCol w="1723464">
                  <a:extLst>
                    <a:ext uri="{9D8B030D-6E8A-4147-A177-3AD203B41FA5}">
                      <a16:colId xmlns:a16="http://schemas.microsoft.com/office/drawing/2014/main" val="3941654471"/>
                    </a:ext>
                  </a:extLst>
                </a:gridCol>
              </a:tblGrid>
              <a:tr h="539750">
                <a:tc>
                  <a:txBody>
                    <a:bodyPr/>
                    <a:lstStyle/>
                    <a:p>
                      <a:pPr algn="ctr"/>
                      <a:r>
                        <a:rPr lang="bg-BG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Клас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Имена</a:t>
                      </a:r>
                    </a:p>
                    <a:p>
                      <a:pPr algn="ctr"/>
                      <a:endParaRPr lang="bg-BG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Бр. точки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Оценка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716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IV </a:t>
                      </a:r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„а“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Анка Филипова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Марин Илиев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Стефан Русев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31,50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32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99673"/>
                  </a:ext>
                </a:extLst>
              </a:tr>
              <a:tr h="1651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IV </a:t>
                      </a:r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„б“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Елена Чобанова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Емануела</a:t>
                      </a:r>
                      <a:r>
                        <a:rPr lang="bg-BG" sz="14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Василева</a:t>
                      </a:r>
                    </a:p>
                    <a:p>
                      <a:r>
                        <a:rPr lang="bg-BG" sz="14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Мария Христова</a:t>
                      </a:r>
                    </a:p>
                    <a:p>
                      <a:r>
                        <a:rPr lang="bg-BG" sz="14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Стефка Андреева</a:t>
                      </a:r>
                    </a:p>
                    <a:p>
                      <a:r>
                        <a:rPr lang="bg-BG" sz="14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Фиданка Йорданова</a:t>
                      </a:r>
                    </a:p>
                    <a:p>
                      <a:r>
                        <a:rPr lang="bg-BG" sz="14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Чавдар Стефанов</a:t>
                      </a:r>
                    </a:p>
                    <a:p>
                      <a:r>
                        <a:rPr lang="bg-BG" sz="14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Янко Борисов</a:t>
                      </a:r>
                      <a:endParaRPr lang="bg-BG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49,50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82,50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72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78,50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52,50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950573"/>
                  </a:ext>
                </a:extLst>
              </a:tr>
              <a:tr h="14287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IV </a:t>
                      </a:r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„в“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Ирина </a:t>
                      </a:r>
                      <a:r>
                        <a:rPr lang="bg-BG" sz="14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Снежанова</a:t>
                      </a:r>
                      <a:endParaRPr lang="bg-BG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Анета Михайлова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Желязка Шишкова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Симо Кузманов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Иванка</a:t>
                      </a:r>
                      <a:r>
                        <a:rPr lang="bg-BG" sz="14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Тотева</a:t>
                      </a:r>
                    </a:p>
                    <a:p>
                      <a:r>
                        <a:rPr lang="bg-BG" sz="14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Здравко Атанасов</a:t>
                      </a:r>
                      <a:endParaRPr lang="bg-BG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67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61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60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48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795329"/>
                  </a:ext>
                </a:extLst>
              </a:tr>
              <a:tr h="20955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IV </a:t>
                      </a:r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„г“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Асен Тодоров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Елена Атанасова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Кирил Симеонов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Мария Тодорова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Митко </a:t>
                      </a:r>
                      <a:r>
                        <a:rPr lang="bg-BG" sz="14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Фратев</a:t>
                      </a:r>
                      <a:endParaRPr lang="bg-BG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Сашо </a:t>
                      </a:r>
                      <a:r>
                        <a:rPr lang="bg-BG" sz="14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Зинов</a:t>
                      </a:r>
                      <a:endParaRPr lang="bg-BG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Севда Стефанова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Сергей Страхилов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Фани Христова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41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33,50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39,50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37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40,50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39,50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73444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g-BG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793947"/>
                  </a:ext>
                </a:extLst>
              </a:tr>
            </a:tbl>
          </a:graphicData>
        </a:graphic>
      </p:graphicFrame>
      <p:sp>
        <p:nvSpPr>
          <p:cNvPr id="4" name="Правоъгълник 3"/>
          <p:cNvSpPr/>
          <p:nvPr/>
        </p:nvSpPr>
        <p:spPr>
          <a:xfrm rot="19833041">
            <a:off x="2440271" y="2678685"/>
            <a:ext cx="809587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sz="2400" b="1" cap="none" spc="0" dirty="0">
                <a:ln/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Ученици, които са показали положителни резултати </a:t>
            </a:r>
          </a:p>
          <a:p>
            <a:pPr algn="ctr"/>
            <a:r>
              <a:rPr lang="bg-BG" sz="2400" b="1" dirty="0">
                <a:ln/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на НВО по Български език и литература</a:t>
            </a:r>
            <a:endParaRPr lang="bg-BG" sz="2400" b="1" cap="none" spc="0" dirty="0">
              <a:ln/>
              <a:solidFill>
                <a:schemeClr val="accent1">
                  <a:lumMod val="75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64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546006"/>
              </p:ext>
            </p:extLst>
          </p:nvPr>
        </p:nvGraphicFramePr>
        <p:xfrm>
          <a:off x="874060" y="2"/>
          <a:ext cx="10179423" cy="704923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93836">
                  <a:extLst>
                    <a:ext uri="{9D8B030D-6E8A-4147-A177-3AD203B41FA5}">
                      <a16:colId xmlns:a16="http://schemas.microsoft.com/office/drawing/2014/main" val="3802414281"/>
                    </a:ext>
                  </a:extLst>
                </a:gridCol>
                <a:gridCol w="3895875">
                  <a:extLst>
                    <a:ext uri="{9D8B030D-6E8A-4147-A177-3AD203B41FA5}">
                      <a16:colId xmlns:a16="http://schemas.microsoft.com/office/drawing/2014/main" val="515949425"/>
                    </a:ext>
                  </a:extLst>
                </a:gridCol>
                <a:gridCol w="2544856">
                  <a:extLst>
                    <a:ext uri="{9D8B030D-6E8A-4147-A177-3AD203B41FA5}">
                      <a16:colId xmlns:a16="http://schemas.microsoft.com/office/drawing/2014/main" val="155919266"/>
                    </a:ext>
                  </a:extLst>
                </a:gridCol>
                <a:gridCol w="2544856">
                  <a:extLst>
                    <a:ext uri="{9D8B030D-6E8A-4147-A177-3AD203B41FA5}">
                      <a16:colId xmlns:a16="http://schemas.microsoft.com/office/drawing/2014/main" val="2498030972"/>
                    </a:ext>
                  </a:extLst>
                </a:gridCol>
              </a:tblGrid>
              <a:tr h="318189">
                <a:tc>
                  <a:txBody>
                    <a:bodyPr/>
                    <a:lstStyle/>
                    <a:p>
                      <a:pPr algn="ctr"/>
                      <a:r>
                        <a:rPr lang="bg-BG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Клас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2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Имена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Бр. точки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Оценка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75888"/>
                  </a:ext>
                </a:extLst>
              </a:tr>
              <a:tr h="48488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IV </a:t>
                      </a:r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„а“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Анка Филипова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Стефан Русев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30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41,50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077095"/>
                  </a:ext>
                </a:extLst>
              </a:tr>
              <a:tr h="20821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IV </a:t>
                      </a:r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„б“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Елена Чобанова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Емануела</a:t>
                      </a:r>
                      <a:r>
                        <a:rPr lang="bg-BG" sz="14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Василева</a:t>
                      </a:r>
                    </a:p>
                    <a:p>
                      <a:r>
                        <a:rPr lang="bg-BG" sz="14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Зунка Ангелова</a:t>
                      </a:r>
                    </a:p>
                    <a:p>
                      <a:r>
                        <a:rPr lang="bg-BG" sz="14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Лиляна </a:t>
                      </a:r>
                      <a:r>
                        <a:rPr lang="bg-BG" sz="1400" baseline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Снежанова</a:t>
                      </a:r>
                      <a:endParaRPr lang="bg-BG" sz="1400" baseline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r>
                        <a:rPr lang="bg-BG" sz="14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Мария Христова</a:t>
                      </a:r>
                    </a:p>
                    <a:p>
                      <a:r>
                        <a:rPr lang="bg-BG" sz="14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Стефка Андреева</a:t>
                      </a:r>
                    </a:p>
                    <a:p>
                      <a:r>
                        <a:rPr lang="bg-BG" sz="14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Фиданка Йорданова</a:t>
                      </a:r>
                    </a:p>
                    <a:p>
                      <a:r>
                        <a:rPr lang="bg-BG" sz="14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Чавдар Стефанов</a:t>
                      </a:r>
                    </a:p>
                    <a:p>
                      <a:r>
                        <a:rPr lang="bg-BG" sz="14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Янко Борисов</a:t>
                      </a:r>
                      <a:endParaRPr lang="bg-BG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31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31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30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30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38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40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38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144351"/>
                  </a:ext>
                </a:extLst>
              </a:tr>
              <a:tr h="168283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IV </a:t>
                      </a:r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„в“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Симо Кузманов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Анета Михайлова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Желязка Шишкова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Ирина </a:t>
                      </a:r>
                      <a:r>
                        <a:rPr lang="bg-BG" sz="14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Снежанова</a:t>
                      </a:r>
                      <a:endParaRPr lang="bg-BG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Мишо Ставрев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Иванка</a:t>
                      </a:r>
                      <a:r>
                        <a:rPr lang="bg-BG" sz="1400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Тотева</a:t>
                      </a:r>
                    </a:p>
                    <a:p>
                      <a:endParaRPr lang="bg-BG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47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46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39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37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36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007276"/>
                  </a:ext>
                </a:extLst>
              </a:tr>
              <a:tr h="20821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IV </a:t>
                      </a:r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„г“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Асен Тодоров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Елена Атанасова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Исая Мирчев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Кирил Симеонов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Мария Тодорова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Сашо </a:t>
                      </a:r>
                      <a:r>
                        <a:rPr lang="bg-BG" sz="14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Зинов</a:t>
                      </a:r>
                      <a:endParaRPr lang="bg-BG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Севда Стефанова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Сергей Страхилов</a:t>
                      </a:r>
                    </a:p>
                    <a:p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Янко </a:t>
                      </a:r>
                      <a:r>
                        <a:rPr lang="bg-BG" sz="14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Чукоев</a:t>
                      </a:r>
                      <a:endParaRPr lang="bg-BG" sz="1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41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46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37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44,50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43,50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  <a:p>
                      <a:pPr algn="ctr"/>
                      <a:r>
                        <a:rPr lang="bg-BG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128680"/>
                  </a:ext>
                </a:extLst>
              </a:tr>
              <a:tr h="342271"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1927"/>
                  </a:ext>
                </a:extLst>
              </a:tr>
            </a:tbl>
          </a:graphicData>
        </a:graphic>
      </p:graphicFrame>
      <p:sp>
        <p:nvSpPr>
          <p:cNvPr id="5" name="Правоъгълник 4"/>
          <p:cNvSpPr/>
          <p:nvPr/>
        </p:nvSpPr>
        <p:spPr>
          <a:xfrm rot="19844193">
            <a:off x="1544170" y="3013501"/>
            <a:ext cx="91036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g-BG" sz="2400" b="1" dirty="0">
                <a:ln/>
                <a:solidFill>
                  <a:srgbClr val="5B9BD5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Ученици, които са показали положителни резултати на </a:t>
            </a:r>
          </a:p>
          <a:p>
            <a:pPr lvl="0" algn="ctr"/>
            <a:r>
              <a:rPr lang="bg-BG" sz="2400" b="1" dirty="0">
                <a:ln/>
                <a:solidFill>
                  <a:srgbClr val="5B9BD5">
                    <a:lumMod val="75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НВО по Математика</a:t>
            </a:r>
          </a:p>
        </p:txBody>
      </p:sp>
    </p:spTree>
    <p:extLst>
      <p:ext uri="{BB962C8B-B14F-4D97-AF65-F5344CB8AC3E}">
        <p14:creationId xmlns:p14="http://schemas.microsoft.com/office/powerpoint/2010/main" val="47777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2232212" y="1465729"/>
            <a:ext cx="8525435" cy="234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bg-BG" sz="2000" dirty="0" smtClean="0">
                <a:latin typeface="Corbel" panose="020B0503020204020204" pitchFamily="34" charset="0"/>
              </a:rPr>
              <a:t>	</a:t>
            </a:r>
            <a:r>
              <a:rPr lang="bg-BG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На националното външно оценяване по български език и литература се явиха 78 ученици, от тях 25 положителни оценки или 32,05%.</a:t>
            </a:r>
          </a:p>
          <a:p>
            <a:pPr algn="just">
              <a:lnSpc>
                <a:spcPct val="150000"/>
              </a:lnSpc>
            </a:pPr>
            <a:r>
              <a:rPr lang="bg-BG" sz="2000" dirty="0" smtClean="0">
                <a:latin typeface="Cambria" panose="02040503050406030204" pitchFamily="18" charset="0"/>
                <a:ea typeface="Cambria" panose="02040503050406030204" pitchFamily="18" charset="0"/>
              </a:rPr>
              <a:t>По математика – 76 ученици, от тях 26 ученици са получили положителна оценка или 34,21%.</a:t>
            </a:r>
            <a:endParaRPr lang="bg-BG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14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Текстово поле 3"/>
          <p:cNvSpPr txBox="1"/>
          <p:nvPr/>
        </p:nvSpPr>
        <p:spPr>
          <a:xfrm>
            <a:off x="1842247" y="1304365"/>
            <a:ext cx="930536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dirty="0" smtClean="0">
                <a:latin typeface="Corbel" panose="020B0503020204020204" pitchFamily="34" charset="0"/>
              </a:rPr>
              <a:t>	</a:t>
            </a:r>
            <a:r>
              <a:rPr lang="bg-BG" dirty="0" smtClean="0">
                <a:latin typeface="Cambria" panose="02040503050406030204" pitchFamily="18" charset="0"/>
                <a:ea typeface="Cambria" panose="02040503050406030204" pitchFamily="18" charset="0"/>
              </a:rPr>
              <a:t>„Според мен НВО след четвърти клас има един единствен недостатък – то измерва крайният резултат, без да отчита различната стартова позиция на учениците.</a:t>
            </a:r>
          </a:p>
          <a:p>
            <a:pPr algn="just"/>
            <a:r>
              <a:rPr lang="bg-BG" dirty="0" smtClean="0">
                <a:latin typeface="Cambria" panose="02040503050406030204" pitchFamily="18" charset="0"/>
                <a:ea typeface="Cambria" panose="02040503050406030204" pitchFamily="18" charset="0"/>
              </a:rPr>
              <a:t>При постъпването в първи клас няма единен входящ тест, който да покаже с какви знания, умения и подготовка започва всяко дете. Четири години по-късно всички полагат едно и също НВО, а резултатите често се възприемат като оценка за работата на учителя или училището. Но ако не знаем откъде е започнало всяко дете, трудно можем обективно да преценим какъв напредък е постигнало. Един учител може да е развил изключително много ученик, започнал с минимални знания, а друг да е запазил високото ниво на ученик, който още в първи клас е бил отлично подготвен. Самият резултат от НВО не показва тази разлика. Затова смятам, че по-справедлив модел би бил да има и входящо национално оценяване в началото на първи клас. Така ще може да се измерва не само крайният резултат, а и реалният образователен напредък на всяко дете. Именно прогресът е най-обективният показател за качеството на обучението, а не единствено резултатът от изпит в края на четвърти клас“</a:t>
            </a:r>
          </a:p>
          <a:p>
            <a:pPr algn="ctr"/>
            <a:r>
              <a:rPr lang="bg-BG" b="1" dirty="0">
                <a:latin typeface="Corbel" panose="020B0503020204020204" pitchFamily="34" charset="0"/>
              </a:rPr>
              <a:t> </a:t>
            </a:r>
            <a:r>
              <a:rPr lang="bg-BG" b="1" dirty="0" smtClean="0">
                <a:latin typeface="Corbel" panose="020B0503020204020204" pitchFamily="34" charset="0"/>
              </a:rPr>
              <a:t>                                                               Споделено от Недялка </a:t>
            </a:r>
            <a:r>
              <a:rPr lang="bg-BG" b="1" dirty="0" err="1" smtClean="0">
                <a:latin typeface="Corbel" panose="020B0503020204020204" pitchFamily="34" charset="0"/>
              </a:rPr>
              <a:t>Томаатанасова</a:t>
            </a:r>
            <a:r>
              <a:rPr lang="bg-BG" b="1" dirty="0" smtClean="0">
                <a:latin typeface="Corbel" panose="020B0503020204020204" pitchFamily="34" charset="0"/>
              </a:rPr>
              <a:t>, </a:t>
            </a:r>
          </a:p>
          <a:p>
            <a:pPr algn="ctr"/>
            <a:r>
              <a:rPr lang="bg-BG" b="1" dirty="0" smtClean="0">
                <a:latin typeface="Corbel" panose="020B0503020204020204" pitchFamily="34" charset="0"/>
              </a:rPr>
              <a:t>                                                                                     учител в ОУ „Георги </a:t>
            </a:r>
            <a:r>
              <a:rPr lang="bg-BG" b="1" dirty="0" err="1" smtClean="0">
                <a:latin typeface="Corbel" panose="020B0503020204020204" pitchFamily="34" charset="0"/>
              </a:rPr>
              <a:t>Караславов</a:t>
            </a:r>
            <a:r>
              <a:rPr lang="bg-BG" b="1" dirty="0" smtClean="0">
                <a:latin typeface="Corbel" panose="020B0503020204020204" pitchFamily="34" charset="0"/>
              </a:rPr>
              <a:t>“, гр. Първомай</a:t>
            </a:r>
          </a:p>
          <a:p>
            <a:pPr algn="ctr"/>
            <a:r>
              <a:rPr lang="bg-BG" dirty="0"/>
              <a:t> </a:t>
            </a:r>
            <a:r>
              <a:rPr lang="bg-BG" dirty="0" smtClean="0"/>
              <a:t>                      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7384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171F38-90E1-BA3F-30CD-BAFF9A1D8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55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606DA9-9E5C-C7F2-B18F-7BF975B686F6}"/>
              </a:ext>
            </a:extLst>
          </p:cNvPr>
          <p:cNvSpPr txBox="1"/>
          <p:nvPr/>
        </p:nvSpPr>
        <p:spPr>
          <a:xfrm>
            <a:off x="1707501" y="1192522"/>
            <a:ext cx="8248261" cy="3503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  В прогимназиален етап също беше организирано и проведено училищно вътрешно оценяване по формата на НВО за учениците в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VII</a:t>
            </a:r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клас през учебната 2025/2026 година, както следва: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Български език и литература – 22.04.2026 г.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Математика – 23.04.2026 г.</a:t>
            </a:r>
          </a:p>
          <a:p>
            <a:pPr algn="just"/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Бяха сформирани училищни комисии за организиране и провеждане на училищно вътрешно оценяване в 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VII</a:t>
            </a:r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клас и комисия за оценители на писмените работи на учениците. </a:t>
            </a:r>
          </a:p>
          <a:p>
            <a:pPr algn="just">
              <a:lnSpc>
                <a:spcPct val="150000"/>
              </a:lnSpc>
            </a:pPr>
            <a:r>
              <a:rPr lang="bg-B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Цели:</a:t>
            </a:r>
            <a:endParaRPr lang="ru-RU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Оценка на текущите постижения на учениците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 УВО предоставя обратна връзка за напредъка на учениците през учебната година.</a:t>
            </a:r>
          </a:p>
        </p:txBody>
      </p:sp>
    </p:spTree>
    <p:extLst>
      <p:ext uri="{BB962C8B-B14F-4D97-AF65-F5344CB8AC3E}">
        <p14:creationId xmlns:p14="http://schemas.microsoft.com/office/powerpoint/2010/main" val="201123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D183BF-92D7-70EB-23F0-97BDAC46B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A051C16F-956D-1FB7-7774-5C1E3B21B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032E0B-EB6D-B5B8-3BA7-5D7FBB848D60}"/>
              </a:ext>
            </a:extLst>
          </p:cNvPr>
          <p:cNvSpPr txBox="1"/>
          <p:nvPr/>
        </p:nvSpPr>
        <p:spPr>
          <a:xfrm>
            <a:off x="2127379" y="326516"/>
            <a:ext cx="769775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bg-BG" b="1" dirty="0"/>
          </a:p>
          <a:p>
            <a:pPr>
              <a:buNone/>
            </a:pPr>
            <a:endParaRPr lang="bg-BG" b="1" dirty="0"/>
          </a:p>
          <a:p>
            <a:pPr>
              <a:buNone/>
            </a:pPr>
            <a:endParaRPr lang="bg-BG" b="1" dirty="0"/>
          </a:p>
          <a:p>
            <a:pPr>
              <a:buNone/>
            </a:pPr>
            <a:r>
              <a:rPr lang="en-US" b="1" dirty="0" err="1"/>
              <a:t>Идентифициране</a:t>
            </a:r>
            <a:r>
              <a:rPr lang="en-US" b="1" dirty="0"/>
              <a:t> </a:t>
            </a:r>
            <a:r>
              <a:rPr lang="en-US" b="1" dirty="0" err="1"/>
              <a:t>на</a:t>
            </a:r>
            <a:r>
              <a:rPr lang="en-US" b="1" dirty="0"/>
              <a:t> </a:t>
            </a:r>
            <a:r>
              <a:rPr lang="en-US" b="1" dirty="0" err="1"/>
              <a:t>силните</a:t>
            </a:r>
            <a:r>
              <a:rPr lang="en-US" b="1" dirty="0"/>
              <a:t> и </a:t>
            </a:r>
            <a:r>
              <a:rPr lang="en-US" b="1" dirty="0" err="1"/>
              <a:t>слабите</a:t>
            </a:r>
            <a:r>
              <a:rPr lang="en-US" b="1" dirty="0"/>
              <a:t> </a:t>
            </a:r>
            <a:r>
              <a:rPr lang="en-US" b="1" dirty="0" err="1"/>
              <a:t>страни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ученика</a:t>
            </a:r>
            <a:r>
              <a:rPr lang="en-US" dirty="0"/>
              <a:t> в 7. </a:t>
            </a:r>
            <a:r>
              <a:rPr lang="en-US" dirty="0" err="1"/>
              <a:t>клас</a:t>
            </a:r>
            <a:r>
              <a:rPr lang="en-US" dirty="0"/>
              <a:t> </a:t>
            </a:r>
            <a:r>
              <a:rPr lang="en-US" dirty="0" err="1"/>
              <a:t>това</a:t>
            </a:r>
            <a:r>
              <a:rPr lang="en-US" dirty="0"/>
              <a:t> </a:t>
            </a:r>
            <a:r>
              <a:rPr lang="en-US" dirty="0" err="1"/>
              <a:t>означава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разбере</a:t>
            </a:r>
            <a:r>
              <a:rPr lang="en-US" dirty="0"/>
              <a:t> </a:t>
            </a:r>
            <a:r>
              <a:rPr lang="en-US" dirty="0" err="1"/>
              <a:t>дали</a:t>
            </a:r>
            <a:r>
              <a:rPr lang="en-US" dirty="0"/>
              <a:t> </a:t>
            </a:r>
            <a:r>
              <a:rPr lang="en-US" dirty="0" err="1"/>
              <a:t>бърка</a:t>
            </a:r>
            <a:r>
              <a:rPr lang="en-US" dirty="0"/>
              <a:t> </a:t>
            </a:r>
            <a:r>
              <a:rPr lang="en-US" dirty="0" err="1"/>
              <a:t>заради</a:t>
            </a:r>
            <a:r>
              <a:rPr lang="en-US" dirty="0"/>
              <a:t> </a:t>
            </a:r>
            <a:r>
              <a:rPr lang="en-US" dirty="0" err="1"/>
              <a:t>стрес</a:t>
            </a:r>
            <a:r>
              <a:rPr lang="en-US" dirty="0"/>
              <a:t> </a:t>
            </a:r>
            <a:r>
              <a:rPr lang="en-US" dirty="0" err="1"/>
              <a:t>или</a:t>
            </a:r>
            <a:r>
              <a:rPr lang="en-US" dirty="0"/>
              <a:t> </a:t>
            </a:r>
            <a:r>
              <a:rPr lang="en-US" dirty="0" err="1"/>
              <a:t>заради</a:t>
            </a:r>
            <a:r>
              <a:rPr lang="en-US" dirty="0"/>
              <a:t> </a:t>
            </a:r>
            <a:r>
              <a:rPr lang="en-US" dirty="0" err="1"/>
              <a:t>реални</a:t>
            </a:r>
            <a:r>
              <a:rPr lang="en-US" dirty="0"/>
              <a:t> </a:t>
            </a:r>
            <a:r>
              <a:rPr lang="en-US" dirty="0" err="1"/>
              <a:t>пропуски</a:t>
            </a:r>
            <a:r>
              <a:rPr lang="en-US" dirty="0"/>
              <a:t> в </a:t>
            </a:r>
            <a:r>
              <a:rPr lang="en-US" dirty="0" err="1"/>
              <a:t>материала</a:t>
            </a:r>
            <a:r>
              <a:rPr lang="en-US" dirty="0"/>
              <a:t>. 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bg-BG" dirty="0"/>
              <a:t> учителите</a:t>
            </a:r>
            <a:r>
              <a:rPr lang="en-US" dirty="0"/>
              <a:t> </a:t>
            </a:r>
            <a:r>
              <a:rPr lang="en-US" dirty="0" err="1"/>
              <a:t>това</a:t>
            </a:r>
            <a:r>
              <a:rPr lang="en-US" dirty="0"/>
              <a:t> </a:t>
            </a:r>
            <a:r>
              <a:rPr lang="en-US" dirty="0" err="1"/>
              <a:t>показва</a:t>
            </a:r>
            <a:r>
              <a:rPr lang="en-US" dirty="0"/>
              <a:t> </a:t>
            </a:r>
            <a:r>
              <a:rPr lang="en-US" dirty="0" err="1"/>
              <a:t>кои</a:t>
            </a:r>
            <a:r>
              <a:rPr lang="en-US" dirty="0"/>
              <a:t> </a:t>
            </a:r>
            <a:r>
              <a:rPr lang="en-US" dirty="0" err="1"/>
              <a:t>теми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 </a:t>
            </a:r>
            <a:r>
              <a:rPr lang="en-US" dirty="0" err="1"/>
              <a:t>учебната</a:t>
            </a:r>
            <a:r>
              <a:rPr lang="en-US" dirty="0"/>
              <a:t> </a:t>
            </a:r>
            <a:r>
              <a:rPr lang="en-US" dirty="0" err="1"/>
              <a:t>програма</a:t>
            </a:r>
            <a:r>
              <a:rPr lang="en-US" dirty="0"/>
              <a:t> </a:t>
            </a:r>
            <a:r>
              <a:rPr lang="en-US" dirty="0" err="1"/>
              <a:t>изискват</a:t>
            </a:r>
            <a:r>
              <a:rPr lang="en-US" dirty="0"/>
              <a:t> </a:t>
            </a:r>
            <a:r>
              <a:rPr lang="en-US" dirty="0" err="1"/>
              <a:t>спешен</a:t>
            </a:r>
            <a:r>
              <a:rPr lang="en-US" dirty="0"/>
              <a:t> </a:t>
            </a:r>
            <a:r>
              <a:rPr lang="en-US" dirty="0" err="1"/>
              <a:t>преговор</a:t>
            </a:r>
            <a:r>
              <a:rPr lang="en-US" dirty="0"/>
              <a:t> с </a:t>
            </a:r>
            <a:r>
              <a:rPr lang="en-US" dirty="0" err="1"/>
              <a:t>целия</a:t>
            </a:r>
            <a:r>
              <a:rPr lang="en-US" dirty="0"/>
              <a:t> </a:t>
            </a:r>
            <a:r>
              <a:rPr lang="en-US" dirty="0" err="1"/>
              <a:t>клас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b="1" dirty="0" err="1"/>
              <a:t>Адаптиране</a:t>
            </a:r>
            <a:r>
              <a:rPr lang="en-US" b="1" dirty="0"/>
              <a:t> </a:t>
            </a:r>
            <a:r>
              <a:rPr lang="en-US" b="1" dirty="0" err="1"/>
              <a:t>на</a:t>
            </a:r>
            <a:r>
              <a:rPr lang="en-US" b="1" dirty="0"/>
              <a:t> </a:t>
            </a:r>
            <a:r>
              <a:rPr lang="en-US" b="1" dirty="0" err="1"/>
              <a:t>учебния</a:t>
            </a:r>
            <a:r>
              <a:rPr lang="en-US" b="1" dirty="0"/>
              <a:t> </a:t>
            </a:r>
            <a:r>
              <a:rPr lang="en-US" b="1" dirty="0" err="1"/>
              <a:t>процес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набляга</a:t>
            </a:r>
            <a:r>
              <a:rPr lang="bg-BG" dirty="0"/>
              <a:t>не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решаването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специфични</a:t>
            </a:r>
            <a:r>
              <a:rPr lang="en-US" dirty="0"/>
              <a:t> </a:t>
            </a:r>
            <a:r>
              <a:rPr lang="en-US" dirty="0" err="1"/>
              <a:t>типове</a:t>
            </a:r>
            <a:r>
              <a:rPr lang="en-US" dirty="0"/>
              <a:t> </a:t>
            </a:r>
            <a:r>
              <a:rPr lang="en-US" dirty="0" err="1"/>
              <a:t>изпитни</a:t>
            </a:r>
            <a:r>
              <a:rPr lang="en-US" dirty="0"/>
              <a:t> </a:t>
            </a:r>
            <a:r>
              <a:rPr lang="en-US" dirty="0" err="1"/>
              <a:t>тестове</a:t>
            </a:r>
            <a:r>
              <a:rPr lang="bg-BG" dirty="0"/>
              <a:t> </a:t>
            </a:r>
            <a:r>
              <a:rPr lang="en-US" dirty="0"/>
              <a:t>и </a:t>
            </a:r>
            <a:r>
              <a:rPr lang="en-US" dirty="0" err="1"/>
              <a:t>дава</a:t>
            </a:r>
            <a:r>
              <a:rPr lang="bg-BG" dirty="0"/>
              <a:t>не</a:t>
            </a:r>
            <a:r>
              <a:rPr lang="en-US" dirty="0"/>
              <a:t> </a:t>
            </a:r>
            <a:r>
              <a:rPr lang="en-US" dirty="0" err="1"/>
              <a:t>допълнителни</a:t>
            </a:r>
            <a:r>
              <a:rPr lang="en-US" dirty="0"/>
              <a:t> </a:t>
            </a:r>
            <a:r>
              <a:rPr lang="en-US" dirty="0" err="1"/>
              <a:t>материали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конкретните</a:t>
            </a:r>
            <a:r>
              <a:rPr lang="en-US" dirty="0"/>
              <a:t> </a:t>
            </a:r>
            <a:r>
              <a:rPr lang="en-US" dirty="0" err="1"/>
              <a:t>пропуски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bg-BG" dirty="0"/>
              <a:t>учениците</a:t>
            </a:r>
            <a:r>
              <a:rPr lang="en-US" dirty="0"/>
              <a:t>.</a:t>
            </a:r>
          </a:p>
          <a:p>
            <a:pPr>
              <a:buNone/>
            </a:pPr>
            <a:r>
              <a:rPr lang="en-US" b="1" dirty="0" err="1"/>
              <a:t>Мотивация</a:t>
            </a:r>
            <a:r>
              <a:rPr lang="en-US" b="1" dirty="0"/>
              <a:t> и </a:t>
            </a:r>
            <a:r>
              <a:rPr lang="en-US" b="1" dirty="0" err="1"/>
              <a:t>самооценка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Често</a:t>
            </a:r>
            <a:r>
              <a:rPr lang="en-US" dirty="0"/>
              <a:t> </a:t>
            </a:r>
            <a:r>
              <a:rPr lang="en-US" dirty="0" err="1"/>
              <a:t>седмокласниците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осъзнават</a:t>
            </a:r>
            <a:r>
              <a:rPr lang="en-US" dirty="0"/>
              <a:t> </a:t>
            </a:r>
            <a:r>
              <a:rPr lang="en-US" dirty="0" err="1"/>
              <a:t>реалната</a:t>
            </a:r>
            <a:r>
              <a:rPr lang="en-US" dirty="0"/>
              <a:t> </a:t>
            </a:r>
            <a:r>
              <a:rPr lang="en-US" dirty="0" err="1"/>
              <a:t>сериозност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предстоящото</a:t>
            </a:r>
            <a:r>
              <a:rPr lang="en-US" dirty="0"/>
              <a:t> НВО. Ниският </a:t>
            </a:r>
            <a:r>
              <a:rPr lang="en-US" dirty="0" err="1"/>
              <a:t>резултат</a:t>
            </a:r>
            <a:r>
              <a:rPr lang="en-US" dirty="0"/>
              <a:t> </a:t>
            </a:r>
            <a:r>
              <a:rPr lang="en-US" dirty="0" err="1"/>
              <a:t>ги</a:t>
            </a:r>
            <a:r>
              <a:rPr lang="en-US" dirty="0"/>
              <a:t> </a:t>
            </a:r>
            <a:r>
              <a:rPr lang="en-US" dirty="0" err="1"/>
              <a:t>мотивира</a:t>
            </a:r>
            <a:r>
              <a:rPr lang="en-US" dirty="0"/>
              <a:t> </a:t>
            </a:r>
            <a:r>
              <a:rPr lang="bg-BG" dirty="0"/>
              <a:t> 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поемат</a:t>
            </a:r>
            <a:r>
              <a:rPr lang="en-US" dirty="0"/>
              <a:t> </a:t>
            </a:r>
            <a:r>
              <a:rPr lang="en-US" dirty="0" err="1"/>
              <a:t>отговорност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финалния</a:t>
            </a:r>
            <a:r>
              <a:rPr lang="en-US" dirty="0"/>
              <a:t> </a:t>
            </a:r>
            <a:r>
              <a:rPr lang="en-US" dirty="0" err="1"/>
              <a:t>етап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 </a:t>
            </a:r>
            <a:r>
              <a:rPr lang="en-US" dirty="0" err="1"/>
              <a:t>своята</a:t>
            </a:r>
            <a:r>
              <a:rPr lang="en-US" dirty="0"/>
              <a:t> </a:t>
            </a:r>
            <a:r>
              <a:rPr lang="en-US" dirty="0" err="1"/>
              <a:t>подготовка</a:t>
            </a:r>
            <a:r>
              <a:rPr lang="en-US" dirty="0"/>
              <a:t>.</a:t>
            </a:r>
            <a:endParaRPr lang="bg-BG" dirty="0"/>
          </a:p>
          <a:p>
            <a:pPr>
              <a:buNone/>
            </a:pPr>
            <a:r>
              <a:rPr lang="ru-RU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Обща подкрепа: </a:t>
            </a:r>
            <a:r>
              <a:rPr lang="ru-RU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 цел допълнителна работа и повишаване на резултатите на седмокласниците от НВО през месец март бяха възложени по 20 учебни часове по български език и литература и 20 по математика.</a:t>
            </a:r>
            <a:endParaRPr lang="bg-BG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47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C9C22-F74E-E45E-52D3-424A00C86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CFB23CD9-B4CF-F2D5-5479-F83653123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81CE282-C0F1-A825-9495-C2354CCC66D0}"/>
              </a:ext>
            </a:extLst>
          </p:cNvPr>
          <p:cNvSpPr txBox="1"/>
          <p:nvPr/>
        </p:nvSpPr>
        <p:spPr>
          <a:xfrm>
            <a:off x="1868905" y="601579"/>
            <a:ext cx="73071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800" b="1" cap="none" spc="0" dirty="0">
                <a:ln/>
                <a:solidFill>
                  <a:schemeClr val="accent4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             Български език и литература – 17 юни 2026 г.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FA987BD-6A31-DD6D-4FE5-56FDA82E8A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874365"/>
              </p:ext>
            </p:extLst>
          </p:nvPr>
        </p:nvGraphicFramePr>
        <p:xfrm>
          <a:off x="2855494" y="1355558"/>
          <a:ext cx="6852385" cy="376946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70477">
                  <a:extLst>
                    <a:ext uri="{9D8B030D-6E8A-4147-A177-3AD203B41FA5}">
                      <a16:colId xmlns:a16="http://schemas.microsoft.com/office/drawing/2014/main" val="3563992948"/>
                    </a:ext>
                  </a:extLst>
                </a:gridCol>
                <a:gridCol w="1370477">
                  <a:extLst>
                    <a:ext uri="{9D8B030D-6E8A-4147-A177-3AD203B41FA5}">
                      <a16:colId xmlns:a16="http://schemas.microsoft.com/office/drawing/2014/main" val="728149111"/>
                    </a:ext>
                  </a:extLst>
                </a:gridCol>
                <a:gridCol w="1370477">
                  <a:extLst>
                    <a:ext uri="{9D8B030D-6E8A-4147-A177-3AD203B41FA5}">
                      <a16:colId xmlns:a16="http://schemas.microsoft.com/office/drawing/2014/main" val="1084240108"/>
                    </a:ext>
                  </a:extLst>
                </a:gridCol>
                <a:gridCol w="1370477">
                  <a:extLst>
                    <a:ext uri="{9D8B030D-6E8A-4147-A177-3AD203B41FA5}">
                      <a16:colId xmlns:a16="http://schemas.microsoft.com/office/drawing/2014/main" val="481738541"/>
                    </a:ext>
                  </a:extLst>
                </a:gridCol>
                <a:gridCol w="1370477">
                  <a:extLst>
                    <a:ext uri="{9D8B030D-6E8A-4147-A177-3AD203B41FA5}">
                      <a16:colId xmlns:a16="http://schemas.microsoft.com/office/drawing/2014/main" val="378017240"/>
                    </a:ext>
                  </a:extLst>
                </a:gridCol>
              </a:tblGrid>
              <a:tr h="951687"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Клас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Ученици</a:t>
                      </a:r>
                      <a:r>
                        <a:rPr lang="bg-BG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п</a:t>
                      </a: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 списък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Явили се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Не се явили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Участвали ученици </a:t>
                      </a:r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(%)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048209"/>
                  </a:ext>
                </a:extLst>
              </a:tr>
              <a:tr h="666181"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Седми</a:t>
                      </a:r>
                      <a:r>
                        <a:rPr lang="bg-BG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„а“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93,33 %</a:t>
                      </a:r>
                    </a:p>
                    <a:p>
                      <a:pPr algn="ctr"/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70650"/>
                  </a:ext>
                </a:extLst>
              </a:tr>
              <a:tr h="9516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Седми</a:t>
                      </a:r>
                      <a:r>
                        <a:rPr lang="bg-BG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„б“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95,45 %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627704"/>
                  </a:ext>
                </a:extLst>
              </a:tr>
              <a:tr h="9516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Седми</a:t>
                      </a:r>
                      <a:r>
                        <a:rPr lang="bg-BG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„в“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100 %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386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592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а 3">
            <a:extLst>
              <a:ext uri="{FF2B5EF4-FFF2-40B4-BE49-F238E27FC236}">
                <a16:creationId xmlns:a16="http://schemas.microsoft.com/office/drawing/2014/main" id="{6B62C215-7154-4369-46DD-ED27BE0FB4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2960355"/>
              </p:ext>
            </p:extLst>
          </p:nvPr>
        </p:nvGraphicFramePr>
        <p:xfrm>
          <a:off x="2364451" y="1221305"/>
          <a:ext cx="7651375" cy="41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08E7CA1-AF09-54BC-0ED1-39103614E17A}"/>
              </a:ext>
            </a:extLst>
          </p:cNvPr>
          <p:cNvSpPr txBox="1"/>
          <p:nvPr/>
        </p:nvSpPr>
        <p:spPr>
          <a:xfrm>
            <a:off x="3142138" y="50875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1800" b="1" cap="none" spc="0" dirty="0">
                <a:ln/>
                <a:solidFill>
                  <a:schemeClr val="accent4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Български език и литература – 17 юни 2026 г.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24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Картина 1">
            <a:extLst>
              <a:ext uri="{FF2B5EF4-FFF2-40B4-BE49-F238E27FC236}">
                <a16:creationId xmlns:a16="http://schemas.microsoft.com/office/drawing/2014/main" id="{2200EA78-AB06-6C05-47DB-A35FDC236E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191999" cy="6858000"/>
          </a:xfrm>
          <a:prstGeom prst="rect">
            <a:avLst/>
          </a:prstGeom>
        </p:spPr>
      </p:pic>
      <p:pic>
        <p:nvPicPr>
          <p:cNvPr id="4" name="Картина 1">
            <a:extLst>
              <a:ext uri="{FF2B5EF4-FFF2-40B4-BE49-F238E27FC236}">
                <a16:creationId xmlns:a16="http://schemas.microsoft.com/office/drawing/2014/main" id="{9027059E-8B1C-9411-2BDA-3DE9AE6920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AC7896-6166-6EE2-9699-A09AC277E84D}"/>
              </a:ext>
            </a:extLst>
          </p:cNvPr>
          <p:cNvSpPr txBox="1"/>
          <p:nvPr/>
        </p:nvSpPr>
        <p:spPr>
          <a:xfrm>
            <a:off x="3082834" y="888274"/>
            <a:ext cx="63420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bg-BG" sz="1800" b="1" dirty="0">
                <a:ln/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Математика – 19 юни 2026 г.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0E2D089-B357-696E-103E-76D118242E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569996"/>
              </p:ext>
            </p:extLst>
          </p:nvPr>
        </p:nvGraphicFramePr>
        <p:xfrm>
          <a:off x="2943496" y="1410006"/>
          <a:ext cx="6818815" cy="415080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63763">
                  <a:extLst>
                    <a:ext uri="{9D8B030D-6E8A-4147-A177-3AD203B41FA5}">
                      <a16:colId xmlns:a16="http://schemas.microsoft.com/office/drawing/2014/main" val="113421668"/>
                    </a:ext>
                  </a:extLst>
                </a:gridCol>
                <a:gridCol w="1363763">
                  <a:extLst>
                    <a:ext uri="{9D8B030D-6E8A-4147-A177-3AD203B41FA5}">
                      <a16:colId xmlns:a16="http://schemas.microsoft.com/office/drawing/2014/main" val="2466612380"/>
                    </a:ext>
                  </a:extLst>
                </a:gridCol>
                <a:gridCol w="1363763">
                  <a:extLst>
                    <a:ext uri="{9D8B030D-6E8A-4147-A177-3AD203B41FA5}">
                      <a16:colId xmlns:a16="http://schemas.microsoft.com/office/drawing/2014/main" val="3806729234"/>
                    </a:ext>
                  </a:extLst>
                </a:gridCol>
                <a:gridCol w="1363763">
                  <a:extLst>
                    <a:ext uri="{9D8B030D-6E8A-4147-A177-3AD203B41FA5}">
                      <a16:colId xmlns:a16="http://schemas.microsoft.com/office/drawing/2014/main" val="1948199610"/>
                    </a:ext>
                  </a:extLst>
                </a:gridCol>
                <a:gridCol w="1363763">
                  <a:extLst>
                    <a:ext uri="{9D8B030D-6E8A-4147-A177-3AD203B41FA5}">
                      <a16:colId xmlns:a16="http://schemas.microsoft.com/office/drawing/2014/main" val="2187170608"/>
                    </a:ext>
                  </a:extLst>
                </a:gridCol>
              </a:tblGrid>
              <a:tr h="1296781"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Клас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Ученици</a:t>
                      </a:r>
                      <a:r>
                        <a:rPr lang="bg-BG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п</a:t>
                      </a: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 списък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Явили се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Не се явили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Участвали ученици </a:t>
                      </a:r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(%)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244800"/>
                  </a:ext>
                </a:extLst>
              </a:tr>
              <a:tr h="698267"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Седми</a:t>
                      </a:r>
                      <a:r>
                        <a:rPr lang="bg-BG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„а“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</a:t>
                      </a:r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  <a:p>
                      <a:pPr algn="ctr"/>
                      <a:endParaRPr lang="bg-BG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bg-BG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97136"/>
                  </a:ext>
                </a:extLst>
              </a:tr>
              <a:tr h="9421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Седми</a:t>
                      </a:r>
                      <a:r>
                        <a:rPr lang="bg-BG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„б“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</a:t>
                      </a:r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501719"/>
                  </a:ext>
                </a:extLst>
              </a:tr>
              <a:tr h="9975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Седми</a:t>
                      </a:r>
                      <a:r>
                        <a:rPr lang="bg-BG" baseline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„в“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/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</a:t>
                      </a:r>
                      <a:r>
                        <a:rPr lang="en-US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0754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262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42FF33-2D36-9BD7-13F3-BC96E5C77D32}"/>
              </a:ext>
            </a:extLst>
          </p:cNvPr>
          <p:cNvSpPr txBox="1"/>
          <p:nvPr/>
        </p:nvSpPr>
        <p:spPr>
          <a:xfrm>
            <a:off x="2873829" y="882134"/>
            <a:ext cx="6165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800" b="1" dirty="0">
                <a:ln/>
                <a:solidFill>
                  <a:schemeClr val="accent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НВО – среден брой точки</a:t>
            </a:r>
            <a:endParaRPr lang="bg-BG" sz="1800" b="1" cap="none" spc="0" dirty="0">
              <a:ln/>
              <a:solidFill>
                <a:schemeClr val="accent4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7AECC64-4B6F-7DB4-D939-9DCB1E462C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83085"/>
              </p:ext>
            </p:extLst>
          </p:nvPr>
        </p:nvGraphicFramePr>
        <p:xfrm>
          <a:off x="586154" y="1530663"/>
          <a:ext cx="5056555" cy="252407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660683">
                  <a:extLst>
                    <a:ext uri="{9D8B030D-6E8A-4147-A177-3AD203B41FA5}">
                      <a16:colId xmlns:a16="http://schemas.microsoft.com/office/drawing/2014/main" val="3729522054"/>
                    </a:ext>
                  </a:extLst>
                </a:gridCol>
                <a:gridCol w="1697936">
                  <a:extLst>
                    <a:ext uri="{9D8B030D-6E8A-4147-A177-3AD203B41FA5}">
                      <a16:colId xmlns:a16="http://schemas.microsoft.com/office/drawing/2014/main" val="1804572727"/>
                    </a:ext>
                  </a:extLst>
                </a:gridCol>
                <a:gridCol w="1697936">
                  <a:extLst>
                    <a:ext uri="{9D8B030D-6E8A-4147-A177-3AD203B41FA5}">
                      <a16:colId xmlns:a16="http://schemas.microsoft.com/office/drawing/2014/main" val="92817085"/>
                    </a:ext>
                  </a:extLst>
                </a:gridCol>
              </a:tblGrid>
              <a:tr h="848483">
                <a:tc>
                  <a:txBody>
                    <a:bodyPr/>
                    <a:lstStyle/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Клас</a:t>
                      </a:r>
                    </a:p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Учебна</a:t>
                      </a:r>
                    </a:p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2024/2025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Български език и литература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Математика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316878"/>
                  </a:ext>
                </a:extLst>
              </a:tr>
              <a:tr h="339393">
                <a:tc>
                  <a:txBody>
                    <a:bodyPr/>
                    <a:lstStyle/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Седми „а“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17,09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627289"/>
                  </a:ext>
                </a:extLst>
              </a:tr>
              <a:tr h="3393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Седми „б“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14,72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151070"/>
                  </a:ext>
                </a:extLst>
              </a:tr>
              <a:tr h="3393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Седми „в“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6,43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496616"/>
                  </a:ext>
                </a:extLst>
              </a:tr>
              <a:tr h="51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Седми „г“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6,81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14,33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390881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0D6F8E9-6204-EF9D-B0A7-8840DD7FDE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69439"/>
              </p:ext>
            </p:extLst>
          </p:nvPr>
        </p:nvGraphicFramePr>
        <p:xfrm>
          <a:off x="6549292" y="1852962"/>
          <a:ext cx="4669170" cy="3375776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656862">
                  <a:extLst>
                    <a:ext uri="{9D8B030D-6E8A-4147-A177-3AD203B41FA5}">
                      <a16:colId xmlns:a16="http://schemas.microsoft.com/office/drawing/2014/main" val="44144733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88814775"/>
                    </a:ext>
                  </a:extLst>
                </a:gridCol>
                <a:gridCol w="1386708">
                  <a:extLst>
                    <a:ext uri="{9D8B030D-6E8A-4147-A177-3AD203B41FA5}">
                      <a16:colId xmlns:a16="http://schemas.microsoft.com/office/drawing/2014/main" val="928517110"/>
                    </a:ext>
                  </a:extLst>
                </a:gridCol>
              </a:tblGrid>
              <a:tr h="946098">
                <a:tc>
                  <a:txBody>
                    <a:bodyPr/>
                    <a:lstStyle/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Клас</a:t>
                      </a:r>
                    </a:p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Учебна</a:t>
                      </a:r>
                    </a:p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2025/2026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Български език и литература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Математика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237549"/>
                  </a:ext>
                </a:extLst>
              </a:tr>
              <a:tr h="509438">
                <a:tc>
                  <a:txBody>
                    <a:bodyPr/>
                    <a:lstStyle/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Седми„а“</a:t>
                      </a:r>
                    </a:p>
                    <a:p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13,71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95145"/>
                  </a:ext>
                </a:extLst>
              </a:tr>
              <a:tr h="5094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Седми „б“</a:t>
                      </a:r>
                    </a:p>
                    <a:p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8,67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611165"/>
                  </a:ext>
                </a:extLst>
              </a:tr>
              <a:tr h="5094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Седми „в“</a:t>
                      </a:r>
                    </a:p>
                    <a:p>
                      <a:endParaRPr lang="bg-BG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6,80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458021"/>
                  </a:ext>
                </a:extLst>
              </a:tr>
              <a:tr h="509438">
                <a:tc>
                  <a:txBody>
                    <a:bodyPr/>
                    <a:lstStyle/>
                    <a:p>
                      <a:r>
                        <a:rPr lang="bg-BG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Общо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8,12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0508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61AD451-B46F-0192-FE8E-4BE66F8CB4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62136"/>
              </p:ext>
            </p:extLst>
          </p:nvPr>
        </p:nvGraphicFramePr>
        <p:xfrm>
          <a:off x="586153" y="4054733"/>
          <a:ext cx="5056554" cy="487631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672492">
                  <a:extLst>
                    <a:ext uri="{9D8B030D-6E8A-4147-A177-3AD203B41FA5}">
                      <a16:colId xmlns:a16="http://schemas.microsoft.com/office/drawing/2014/main" val="2693360203"/>
                    </a:ext>
                  </a:extLst>
                </a:gridCol>
                <a:gridCol w="1695939">
                  <a:extLst>
                    <a:ext uri="{9D8B030D-6E8A-4147-A177-3AD203B41FA5}">
                      <a16:colId xmlns:a16="http://schemas.microsoft.com/office/drawing/2014/main" val="2687498371"/>
                    </a:ext>
                  </a:extLst>
                </a:gridCol>
                <a:gridCol w="1688123">
                  <a:extLst>
                    <a:ext uri="{9D8B030D-6E8A-4147-A177-3AD203B41FA5}">
                      <a16:colId xmlns:a16="http://schemas.microsoft.com/office/drawing/2014/main" val="2566764736"/>
                    </a:ext>
                  </a:extLst>
                </a:gridCol>
              </a:tblGrid>
              <a:tr h="487631">
                <a:tc>
                  <a:txBody>
                    <a:bodyPr/>
                    <a:lstStyle/>
                    <a:p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Общо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14,29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015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905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177FA-260E-DAF8-13B1-A5B752D43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354AE103-DCC4-F8A2-A3AB-1661647B6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aphicFrame>
        <p:nvGraphicFramePr>
          <p:cNvPr id="3" name="Диаграма 5">
            <a:extLst>
              <a:ext uri="{FF2B5EF4-FFF2-40B4-BE49-F238E27FC236}">
                <a16:creationId xmlns:a16="http://schemas.microsoft.com/office/drawing/2014/main" id="{9DACEED6-BE6C-1DFA-B58B-5FE9EE35F6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7968574"/>
              </p:ext>
            </p:extLst>
          </p:nvPr>
        </p:nvGraphicFramePr>
        <p:xfrm>
          <a:off x="3048000" y="1515989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9675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01531-897A-5863-405A-0A455CD85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C22A1798-1454-9AE1-7988-588F5E065A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8478" y="164996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DE48C0-00AA-6BD7-C830-B8B16502D145}"/>
              </a:ext>
            </a:extLst>
          </p:cNvPr>
          <p:cNvSpPr txBox="1"/>
          <p:nvPr/>
        </p:nvSpPr>
        <p:spPr>
          <a:xfrm>
            <a:off x="2697480" y="967740"/>
            <a:ext cx="6477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800" b="1" cap="none" spc="0" dirty="0">
                <a:ln/>
                <a:solidFill>
                  <a:schemeClr val="accent4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Брой точки НВО 7. клас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3949385-9DEA-4DE5-BED1-72BF17AEC0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948625"/>
              </p:ext>
            </p:extLst>
          </p:nvPr>
        </p:nvGraphicFramePr>
        <p:xfrm>
          <a:off x="838200" y="1825625"/>
          <a:ext cx="5904656" cy="135579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01759">
                  <a:extLst>
                    <a:ext uri="{9D8B030D-6E8A-4147-A177-3AD203B41FA5}">
                      <a16:colId xmlns:a16="http://schemas.microsoft.com/office/drawing/2014/main" val="1246372044"/>
                    </a:ext>
                  </a:extLst>
                </a:gridCol>
                <a:gridCol w="2043430">
                  <a:extLst>
                    <a:ext uri="{9D8B030D-6E8A-4147-A177-3AD203B41FA5}">
                      <a16:colId xmlns:a16="http://schemas.microsoft.com/office/drawing/2014/main" val="3623660999"/>
                    </a:ext>
                  </a:extLst>
                </a:gridCol>
                <a:gridCol w="1759467">
                  <a:extLst>
                    <a:ext uri="{9D8B030D-6E8A-4147-A177-3AD203B41FA5}">
                      <a16:colId xmlns:a16="http://schemas.microsoft.com/office/drawing/2014/main" val="3179466520"/>
                    </a:ext>
                  </a:extLst>
                </a:gridCol>
              </a:tblGrid>
              <a:tr h="959555">
                <a:tc>
                  <a:txBody>
                    <a:bodyPr/>
                    <a:lstStyle/>
                    <a:p>
                      <a:r>
                        <a:rPr lang="bg-BG" sz="1800" dirty="0">
                          <a:solidFill>
                            <a:schemeClr val="bg1"/>
                          </a:solidFill>
                        </a:rPr>
                        <a:t>Ниво училище</a:t>
                      </a:r>
                    </a:p>
                    <a:p>
                      <a:r>
                        <a:rPr lang="bg-BG" sz="1600" dirty="0">
                          <a:solidFill>
                            <a:schemeClr val="bg1"/>
                          </a:solidFill>
                        </a:rPr>
                        <a:t>Български език и литература</a:t>
                      </a:r>
                      <a:endParaRPr lang="bg-BG" sz="1600" i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>
                          <a:solidFill>
                            <a:schemeClr val="bg1"/>
                          </a:solidFill>
                        </a:rPr>
                        <a:t>Регионално ниво</a:t>
                      </a:r>
                      <a:endParaRPr lang="bg-BG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/>
                        <a:t>Национално</a:t>
                      </a:r>
                      <a:r>
                        <a:rPr lang="bg-BG" sz="1800" baseline="0" dirty="0"/>
                        <a:t> ниво</a:t>
                      </a:r>
                      <a:endParaRPr lang="bg-BG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603041"/>
                  </a:ext>
                </a:extLst>
              </a:tr>
              <a:tr h="378007">
                <a:tc>
                  <a:txBody>
                    <a:bodyPr/>
                    <a:lstStyle/>
                    <a:p>
                      <a:pPr algn="ctr"/>
                      <a:r>
                        <a:rPr lang="bg-BG" sz="2000" dirty="0"/>
                        <a:t>10,43</a:t>
                      </a:r>
                      <a:endParaRPr lang="bg-BG" sz="20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55,09</a:t>
                      </a:r>
                      <a:endParaRPr lang="bg-BG" sz="20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556051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B9D5AAC-039A-0497-A0DC-C5943955B6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1848498"/>
              </p:ext>
            </p:extLst>
          </p:nvPr>
        </p:nvGraphicFramePr>
        <p:xfrm>
          <a:off x="5159829" y="3565685"/>
          <a:ext cx="5607697" cy="13106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996056">
                  <a:extLst>
                    <a:ext uri="{9D8B030D-6E8A-4147-A177-3AD203B41FA5}">
                      <a16:colId xmlns:a16="http://schemas.microsoft.com/office/drawing/2014/main" val="2636981838"/>
                    </a:ext>
                  </a:extLst>
                </a:gridCol>
                <a:gridCol w="1940661">
                  <a:extLst>
                    <a:ext uri="{9D8B030D-6E8A-4147-A177-3AD203B41FA5}">
                      <a16:colId xmlns:a16="http://schemas.microsoft.com/office/drawing/2014/main" val="500689110"/>
                    </a:ext>
                  </a:extLst>
                </a:gridCol>
                <a:gridCol w="1670980">
                  <a:extLst>
                    <a:ext uri="{9D8B030D-6E8A-4147-A177-3AD203B41FA5}">
                      <a16:colId xmlns:a16="http://schemas.microsoft.com/office/drawing/2014/main" val="707690776"/>
                    </a:ext>
                  </a:extLst>
                </a:gridCol>
              </a:tblGrid>
              <a:tr h="772157">
                <a:tc>
                  <a:txBody>
                    <a:bodyPr/>
                    <a:lstStyle/>
                    <a:p>
                      <a:r>
                        <a:rPr lang="bg-BG" sz="1800" dirty="0">
                          <a:solidFill>
                            <a:schemeClr val="bg1"/>
                          </a:solidFill>
                        </a:rPr>
                        <a:t>Ниво училище</a:t>
                      </a:r>
                    </a:p>
                    <a:p>
                      <a:r>
                        <a:rPr lang="bg-BG" sz="1800" dirty="0">
                          <a:solidFill>
                            <a:schemeClr val="bg1"/>
                          </a:solidFill>
                        </a:rPr>
                        <a:t>Математика</a:t>
                      </a:r>
                    </a:p>
                    <a:p>
                      <a:endParaRPr lang="bg-BG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>
                          <a:solidFill>
                            <a:schemeClr val="bg1"/>
                          </a:solidFill>
                        </a:rPr>
                        <a:t>Регионално ниво</a:t>
                      </a:r>
                      <a:endParaRPr lang="bg-BG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800" dirty="0">
                          <a:solidFill>
                            <a:schemeClr val="bg1"/>
                          </a:solidFill>
                        </a:rPr>
                        <a:t>Национално</a:t>
                      </a:r>
                      <a:r>
                        <a:rPr lang="bg-BG" sz="1800" baseline="0" dirty="0">
                          <a:solidFill>
                            <a:schemeClr val="bg1"/>
                          </a:solidFill>
                        </a:rPr>
                        <a:t> ниво</a:t>
                      </a:r>
                      <a:endParaRPr lang="bg-BG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991617"/>
                  </a:ext>
                </a:extLst>
              </a:tr>
              <a:tr h="334601">
                <a:tc>
                  <a:txBody>
                    <a:bodyPr/>
                    <a:lstStyle/>
                    <a:p>
                      <a:pPr algn="ctr"/>
                      <a:r>
                        <a:rPr lang="bg-BG" sz="2000" dirty="0"/>
                        <a:t>8,12</a:t>
                      </a:r>
                      <a:endParaRPr lang="bg-BG" sz="20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41,27</a:t>
                      </a:r>
                      <a:endParaRPr lang="bg-BG" sz="20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327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810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30BE2-6923-9B6D-DAA1-B70D85554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2377B386-8C60-EAEF-3EB6-8BBC1D4EA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0822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0D7D5F-F076-E338-844C-B08A9A026D4B}"/>
              </a:ext>
            </a:extLst>
          </p:cNvPr>
          <p:cNvSpPr txBox="1"/>
          <p:nvPr/>
        </p:nvSpPr>
        <p:spPr>
          <a:xfrm>
            <a:off x="1676400" y="259080"/>
            <a:ext cx="8244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dirty="0"/>
              <a:t>Резултатите показват сериозно изоставане спрямо страната и региона.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1FE26A-E460-39D6-B832-D75B368E39AD}"/>
              </a:ext>
            </a:extLst>
          </p:cNvPr>
          <p:cNvSpPr txBox="1"/>
          <p:nvPr/>
        </p:nvSpPr>
        <p:spPr>
          <a:xfrm>
            <a:off x="1676400" y="567453"/>
            <a:ext cx="81907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dirty="0"/>
              <a:t>С</a:t>
            </a:r>
            <a:r>
              <a:rPr lang="en-US" dirty="0" err="1"/>
              <a:t>ред</a:t>
            </a:r>
            <a:r>
              <a:rPr lang="bg-BG" dirty="0"/>
              <a:t>ният</a:t>
            </a:r>
            <a:r>
              <a:rPr lang="en-US" dirty="0"/>
              <a:t> </a:t>
            </a:r>
            <a:r>
              <a:rPr lang="en-US" dirty="0" err="1"/>
              <a:t>бал</a:t>
            </a:r>
            <a:r>
              <a:rPr lang="en-US" dirty="0"/>
              <a:t> </a:t>
            </a:r>
            <a:r>
              <a:rPr lang="en-US" dirty="0" err="1"/>
              <a:t>сигнализира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трайни</a:t>
            </a:r>
            <a:r>
              <a:rPr lang="en-US" dirty="0"/>
              <a:t> </a:t>
            </a:r>
            <a:r>
              <a:rPr lang="en-US" dirty="0" err="1"/>
              <a:t>пропуски</a:t>
            </a:r>
            <a:r>
              <a:rPr lang="en-US" dirty="0"/>
              <a:t> в </a:t>
            </a:r>
            <a:r>
              <a:rPr lang="en-US" dirty="0" err="1"/>
              <a:t>усвояването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базовия</a:t>
            </a:r>
            <a:r>
              <a:rPr lang="en-US" dirty="0"/>
              <a:t> </a:t>
            </a:r>
            <a:r>
              <a:rPr lang="en-US" dirty="0" err="1"/>
              <a:t>учебен</a:t>
            </a:r>
            <a:r>
              <a:rPr lang="en-US" dirty="0"/>
              <a:t> </a:t>
            </a:r>
            <a:r>
              <a:rPr lang="en-US" dirty="0" err="1"/>
              <a:t>материал</a:t>
            </a:r>
            <a:r>
              <a:rPr lang="bg-BG" dirty="0"/>
              <a:t>: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56E8D8-8220-71F6-F409-04C828C2F1C7}"/>
              </a:ext>
            </a:extLst>
          </p:cNvPr>
          <p:cNvSpPr txBox="1"/>
          <p:nvPr/>
        </p:nvSpPr>
        <p:spPr>
          <a:xfrm>
            <a:off x="1514995" y="1213784"/>
            <a:ext cx="893826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b="1" dirty="0"/>
              <a:t>БЕЛ </a:t>
            </a:r>
            <a:r>
              <a:rPr lang="bg-BG" b="1" dirty="0"/>
              <a:t>: </a:t>
            </a:r>
            <a:r>
              <a:rPr lang="en-US" dirty="0" err="1"/>
              <a:t>Този</a:t>
            </a:r>
            <a:r>
              <a:rPr lang="en-US" dirty="0"/>
              <a:t> </a:t>
            </a:r>
            <a:r>
              <a:rPr lang="en-US" dirty="0" err="1"/>
              <a:t>резултат</a:t>
            </a:r>
            <a:r>
              <a:rPr lang="en-US" dirty="0"/>
              <a:t> </a:t>
            </a:r>
            <a:r>
              <a:rPr lang="en-US" dirty="0" err="1"/>
              <a:t>означава</a:t>
            </a:r>
            <a:r>
              <a:rPr lang="en-US" dirty="0"/>
              <a:t>, </a:t>
            </a:r>
            <a:r>
              <a:rPr lang="en-US" dirty="0" err="1"/>
              <a:t>че</a:t>
            </a:r>
            <a:r>
              <a:rPr lang="en-US" dirty="0"/>
              <a:t> </a:t>
            </a:r>
            <a:r>
              <a:rPr lang="en-US" dirty="0" err="1"/>
              <a:t>учениците</a:t>
            </a:r>
            <a:r>
              <a:rPr lang="en-US" dirty="0"/>
              <a:t> </a:t>
            </a:r>
            <a:r>
              <a:rPr lang="en-US" dirty="0" err="1"/>
              <a:t>са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справили</a:t>
            </a:r>
            <a:r>
              <a:rPr lang="en-US" dirty="0"/>
              <a:t> </a:t>
            </a:r>
            <a:r>
              <a:rPr lang="en-US" dirty="0" err="1"/>
              <a:t>само</a:t>
            </a:r>
            <a:r>
              <a:rPr lang="en-US" dirty="0"/>
              <a:t> с </a:t>
            </a:r>
            <a:r>
              <a:rPr lang="en-US" dirty="0" err="1"/>
              <a:t>най-елементарните</a:t>
            </a:r>
            <a:r>
              <a:rPr lang="en-US" dirty="0"/>
              <a:t> </a:t>
            </a:r>
            <a:r>
              <a:rPr lang="en-US" dirty="0" err="1"/>
              <a:t>въпроси</a:t>
            </a:r>
            <a:r>
              <a:rPr lang="en-US" dirty="0"/>
              <a:t> с </a:t>
            </a:r>
            <a:r>
              <a:rPr lang="en-US" dirty="0" err="1"/>
              <a:t>избираем</a:t>
            </a:r>
            <a:r>
              <a:rPr lang="en-US" dirty="0"/>
              <a:t> </a:t>
            </a:r>
            <a:r>
              <a:rPr lang="en-US" dirty="0" err="1"/>
              <a:t>отговор</a:t>
            </a:r>
            <a:r>
              <a:rPr lang="en-US" dirty="0"/>
              <a:t> (</a:t>
            </a:r>
            <a:r>
              <a:rPr lang="en-US" dirty="0" err="1"/>
              <a:t>затворени</a:t>
            </a:r>
            <a:r>
              <a:rPr lang="en-US" dirty="0"/>
              <a:t> </a:t>
            </a:r>
            <a:r>
              <a:rPr lang="en-US" dirty="0" err="1"/>
              <a:t>въпроси</a:t>
            </a:r>
            <a:r>
              <a:rPr lang="en-US" dirty="0"/>
              <a:t>). </a:t>
            </a:r>
            <a:r>
              <a:rPr lang="en-US" dirty="0" err="1"/>
              <a:t>Почти</a:t>
            </a:r>
            <a:r>
              <a:rPr lang="en-US" dirty="0"/>
              <a:t> </a:t>
            </a:r>
            <a:r>
              <a:rPr lang="en-US" dirty="0" err="1"/>
              <a:t>сигурно</a:t>
            </a:r>
            <a:r>
              <a:rPr lang="en-US" dirty="0"/>
              <a:t> е, </a:t>
            </a:r>
            <a:r>
              <a:rPr lang="en-US" dirty="0" err="1"/>
              <a:t>че</a:t>
            </a:r>
            <a:r>
              <a:rPr lang="en-US" dirty="0"/>
              <a:t> </a:t>
            </a:r>
            <a:r>
              <a:rPr lang="en-US" dirty="0" err="1"/>
              <a:t>голяма</a:t>
            </a:r>
            <a:r>
              <a:rPr lang="en-US" dirty="0"/>
              <a:t> </a:t>
            </a:r>
            <a:r>
              <a:rPr lang="en-US" dirty="0" err="1"/>
              <a:t>част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 </a:t>
            </a:r>
            <a:r>
              <a:rPr lang="en-US" dirty="0" err="1"/>
              <a:t>децата</a:t>
            </a:r>
            <a:r>
              <a:rPr lang="en-US" dirty="0"/>
              <a:t> </a:t>
            </a:r>
            <a:r>
              <a:rPr lang="en-US" dirty="0" err="1"/>
              <a:t>са</a:t>
            </a:r>
            <a:r>
              <a:rPr lang="en-US" dirty="0"/>
              <a:t> </a:t>
            </a:r>
            <a:r>
              <a:rPr lang="en-US" dirty="0" err="1"/>
              <a:t>получили</a:t>
            </a:r>
            <a:r>
              <a:rPr lang="en-US" dirty="0"/>
              <a:t> 0 </a:t>
            </a:r>
            <a:r>
              <a:rPr lang="en-US" dirty="0" err="1"/>
              <a:t>точки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втората</a:t>
            </a:r>
            <a:r>
              <a:rPr lang="en-US" dirty="0"/>
              <a:t> </a:t>
            </a:r>
            <a:r>
              <a:rPr lang="en-US" dirty="0" err="1"/>
              <a:t>част</a:t>
            </a:r>
            <a:r>
              <a:rPr lang="en-US" dirty="0"/>
              <a:t> (</a:t>
            </a:r>
            <a:r>
              <a:rPr lang="en-US" dirty="0" err="1"/>
              <a:t>преразказа</a:t>
            </a:r>
            <a:r>
              <a:rPr lang="en-US" dirty="0"/>
              <a:t>) </a:t>
            </a:r>
            <a:r>
              <a:rPr lang="en-US" dirty="0" err="1"/>
              <a:t>или</a:t>
            </a:r>
            <a:r>
              <a:rPr lang="en-US" dirty="0"/>
              <a:t> </a:t>
            </a:r>
            <a:r>
              <a:rPr lang="en-US" dirty="0" err="1"/>
              <a:t>въобще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са</a:t>
            </a:r>
            <a:r>
              <a:rPr lang="en-US" dirty="0"/>
              <a:t> </a:t>
            </a:r>
            <a:r>
              <a:rPr lang="en-US" dirty="0" err="1"/>
              <a:t>работили</a:t>
            </a:r>
            <a:r>
              <a:rPr lang="en-US" dirty="0"/>
              <a:t> </a:t>
            </a:r>
            <a:r>
              <a:rPr lang="en-US" dirty="0" err="1"/>
              <a:t>по</a:t>
            </a:r>
            <a:r>
              <a:rPr lang="en-US" dirty="0"/>
              <a:t> </a:t>
            </a:r>
            <a:r>
              <a:rPr lang="en-US" dirty="0" err="1"/>
              <a:t>нея</a:t>
            </a:r>
            <a:r>
              <a:rPr lang="en-US" dirty="0"/>
              <a:t>, </a:t>
            </a:r>
            <a:r>
              <a:rPr lang="en-US" dirty="0" err="1"/>
              <a:t>което</a:t>
            </a:r>
            <a:r>
              <a:rPr lang="en-US" dirty="0"/>
              <a:t> е </a:t>
            </a:r>
            <a:r>
              <a:rPr lang="en-US" dirty="0" err="1"/>
              <a:t>чест</a:t>
            </a:r>
            <a:r>
              <a:rPr lang="en-US" dirty="0"/>
              <a:t> </a:t>
            </a:r>
            <a:r>
              <a:rPr lang="en-US" dirty="0" err="1"/>
              <a:t>проблем</a:t>
            </a:r>
            <a:r>
              <a:rPr lang="en-US" dirty="0"/>
              <a:t> </a:t>
            </a:r>
            <a:r>
              <a:rPr lang="en-US" dirty="0" err="1"/>
              <a:t>при</a:t>
            </a:r>
            <a:r>
              <a:rPr lang="en-US" dirty="0"/>
              <a:t> </a:t>
            </a:r>
            <a:r>
              <a:rPr lang="en-US" dirty="0" err="1"/>
              <a:t>ученици</a:t>
            </a:r>
            <a:r>
              <a:rPr lang="en-US" dirty="0"/>
              <a:t>,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които</a:t>
            </a:r>
            <a:r>
              <a:rPr lang="en-US" dirty="0"/>
              <a:t> </a:t>
            </a:r>
            <a:r>
              <a:rPr lang="en-US" dirty="0" err="1"/>
              <a:t>българският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е </a:t>
            </a:r>
            <a:r>
              <a:rPr lang="en-US" dirty="0" err="1"/>
              <a:t>майчин</a:t>
            </a:r>
            <a:r>
              <a:rPr lang="en-US" dirty="0"/>
              <a:t> </a:t>
            </a:r>
            <a:r>
              <a:rPr lang="en-US" dirty="0" err="1"/>
              <a:t>език</a:t>
            </a:r>
            <a:r>
              <a:rPr lang="en-US" dirty="0"/>
              <a:t>.</a:t>
            </a:r>
          </a:p>
          <a:p>
            <a:pPr algn="just">
              <a:buNone/>
            </a:pPr>
            <a:r>
              <a:rPr lang="en-US" b="1" dirty="0" err="1"/>
              <a:t>Математика</a:t>
            </a:r>
            <a:r>
              <a:rPr lang="bg-BG" b="1" dirty="0"/>
              <a:t>: </a:t>
            </a:r>
            <a:r>
              <a:rPr lang="en-US" dirty="0" err="1"/>
              <a:t>Новият</a:t>
            </a:r>
            <a:r>
              <a:rPr lang="en-US" dirty="0"/>
              <a:t> </a:t>
            </a:r>
            <a:r>
              <a:rPr lang="en-US" dirty="0" err="1"/>
              <a:t>изпитен</a:t>
            </a:r>
            <a:r>
              <a:rPr lang="en-US" dirty="0"/>
              <a:t> </a:t>
            </a:r>
            <a:r>
              <a:rPr lang="en-US" dirty="0" err="1"/>
              <a:t>формат</a:t>
            </a:r>
            <a:r>
              <a:rPr lang="en-US" dirty="0"/>
              <a:t> </a:t>
            </a:r>
            <a:r>
              <a:rPr lang="en-US" dirty="0" err="1"/>
              <a:t>по</a:t>
            </a:r>
            <a:r>
              <a:rPr lang="en-US" dirty="0"/>
              <a:t> </a:t>
            </a:r>
            <a:r>
              <a:rPr lang="en-US" dirty="0" err="1"/>
              <a:t>математика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7. </a:t>
            </a:r>
            <a:r>
              <a:rPr lang="en-US" dirty="0" err="1"/>
              <a:t>клас</a:t>
            </a:r>
            <a:r>
              <a:rPr lang="en-US" dirty="0"/>
              <a:t>, </a:t>
            </a:r>
            <a:r>
              <a:rPr lang="en-US" dirty="0" err="1"/>
              <a:t>въведен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първи</a:t>
            </a:r>
            <a:r>
              <a:rPr lang="en-US" dirty="0"/>
              <a:t> </a:t>
            </a:r>
            <a:r>
              <a:rPr lang="en-US" dirty="0" err="1"/>
              <a:t>път</a:t>
            </a:r>
            <a:r>
              <a:rPr lang="en-US" dirty="0"/>
              <a:t> </a:t>
            </a:r>
            <a:r>
              <a:rPr lang="en-US" dirty="0" err="1"/>
              <a:t>през</a:t>
            </a:r>
            <a:r>
              <a:rPr lang="en-US" dirty="0"/>
              <a:t> </a:t>
            </a:r>
            <a:r>
              <a:rPr lang="en-US" dirty="0" err="1"/>
              <a:t>тази</a:t>
            </a:r>
            <a:r>
              <a:rPr lang="en-US" dirty="0"/>
              <a:t> </a:t>
            </a:r>
            <a:r>
              <a:rPr lang="en-US" dirty="0" err="1"/>
              <a:t>учебна</a:t>
            </a:r>
            <a:r>
              <a:rPr lang="en-US" dirty="0"/>
              <a:t> </a:t>
            </a:r>
            <a:r>
              <a:rPr lang="en-US" dirty="0" err="1" smtClean="0"/>
              <a:t>година</a:t>
            </a:r>
            <a:r>
              <a:rPr lang="en-US" dirty="0" smtClean="0"/>
              <a:t>, </a:t>
            </a:r>
            <a:r>
              <a:rPr lang="bg-BG" dirty="0" smtClean="0"/>
              <a:t>повлия на крайните резултати</a:t>
            </a:r>
            <a:r>
              <a:rPr lang="en-US" dirty="0" smtClean="0"/>
              <a:t>.</a:t>
            </a:r>
            <a:r>
              <a:rPr lang="bg-BG" dirty="0" smtClean="0"/>
              <a:t> </a:t>
            </a:r>
            <a:r>
              <a:rPr lang="bg-BG" dirty="0"/>
              <a:t>Два са основните фактора в новия формат, които ,,натиснаха‘‘ резултата надолу: повече задачи с кратък свободен </a:t>
            </a:r>
            <a:r>
              <a:rPr lang="bg-BG" dirty="0" smtClean="0"/>
              <a:t>отговор, които изискват учениците да достигнат  до решение с повече усилия, без възможност за избор или налучкване </a:t>
            </a:r>
            <a:r>
              <a:rPr lang="bg-BG" dirty="0"/>
              <a:t>и силният акцент върху житейската логика.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B22067-DB4E-3170-31A9-4B0BAE13631F}"/>
              </a:ext>
            </a:extLst>
          </p:cNvPr>
          <p:cNvSpPr txBox="1"/>
          <p:nvPr/>
        </p:nvSpPr>
        <p:spPr>
          <a:xfrm flipH="1">
            <a:off x="1485900" y="3522108"/>
            <a:ext cx="92201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bg-BG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g-BG" dirty="0"/>
              <a:t>За нас п</a:t>
            </a:r>
            <a:r>
              <a:rPr lang="en-US" dirty="0"/>
              <a:t>о-</a:t>
            </a:r>
            <a:r>
              <a:rPr lang="en-US" dirty="0" err="1"/>
              <a:t>важният</a:t>
            </a:r>
            <a:r>
              <a:rPr lang="en-US" dirty="0"/>
              <a:t> </a:t>
            </a:r>
            <a:r>
              <a:rPr lang="en-US" dirty="0" err="1"/>
              <a:t>показател</a:t>
            </a:r>
            <a:r>
              <a:rPr lang="en-US" dirty="0"/>
              <a:t> е </a:t>
            </a:r>
            <a:r>
              <a:rPr lang="en-US" b="1" dirty="0"/>
              <a:t>„</a:t>
            </a:r>
            <a:r>
              <a:rPr lang="en-US" b="1" dirty="0" err="1"/>
              <a:t>успех</a:t>
            </a:r>
            <a:r>
              <a:rPr lang="en-US" b="1" dirty="0"/>
              <a:t> </a:t>
            </a:r>
            <a:r>
              <a:rPr lang="en-US" b="1" dirty="0" err="1"/>
              <a:t>на</a:t>
            </a:r>
            <a:r>
              <a:rPr lang="en-US" b="1" dirty="0"/>
              <a:t> </a:t>
            </a:r>
            <a:r>
              <a:rPr lang="en-US" b="1" dirty="0" err="1"/>
              <a:t>обхвата</a:t>
            </a:r>
            <a:r>
              <a:rPr lang="en-US" b="1" dirty="0"/>
              <a:t>“</a:t>
            </a:r>
            <a:r>
              <a:rPr lang="en-US" dirty="0"/>
              <a:t> – </a:t>
            </a:r>
            <a:r>
              <a:rPr lang="en-US" dirty="0" err="1"/>
              <a:t>т.е</a:t>
            </a:r>
            <a:r>
              <a:rPr lang="en-US" dirty="0"/>
              <a:t>. </a:t>
            </a:r>
            <a:r>
              <a:rPr lang="en-US" dirty="0" err="1"/>
              <a:t>фактът</a:t>
            </a:r>
            <a:r>
              <a:rPr lang="en-US" dirty="0"/>
              <a:t>, </a:t>
            </a:r>
            <a:r>
              <a:rPr lang="en-US" dirty="0" err="1"/>
              <a:t>че</a:t>
            </a:r>
            <a:r>
              <a:rPr lang="en-US" dirty="0"/>
              <a:t> </a:t>
            </a:r>
            <a:r>
              <a:rPr lang="en-US" dirty="0" err="1"/>
              <a:t>тези</a:t>
            </a:r>
            <a:r>
              <a:rPr lang="en-US" dirty="0"/>
              <a:t> </a:t>
            </a:r>
            <a:r>
              <a:rPr lang="en-US" dirty="0" err="1"/>
              <a:t>деца</a:t>
            </a:r>
            <a:r>
              <a:rPr lang="en-US" dirty="0"/>
              <a:t> </a:t>
            </a:r>
            <a:r>
              <a:rPr lang="en-US" dirty="0" err="1"/>
              <a:t>са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явили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изпита</a:t>
            </a:r>
            <a:r>
              <a:rPr lang="en-US" dirty="0"/>
              <a:t>, </a:t>
            </a:r>
            <a:r>
              <a:rPr lang="en-US" dirty="0" err="1"/>
              <a:t>което</a:t>
            </a:r>
            <a:r>
              <a:rPr lang="en-US" dirty="0"/>
              <a:t> </a:t>
            </a:r>
            <a:r>
              <a:rPr lang="en-US" dirty="0" err="1"/>
              <a:t>само</a:t>
            </a:r>
            <a:r>
              <a:rPr lang="en-US" dirty="0"/>
              <a:t> </a:t>
            </a:r>
            <a:r>
              <a:rPr lang="en-US" dirty="0" err="1"/>
              <a:t>по</a:t>
            </a:r>
            <a:r>
              <a:rPr lang="en-US" dirty="0"/>
              <a:t> </a:t>
            </a:r>
            <a:r>
              <a:rPr lang="en-US" dirty="0" err="1"/>
              <a:t>себе</a:t>
            </a:r>
            <a:r>
              <a:rPr lang="en-US" dirty="0"/>
              <a:t> </a:t>
            </a:r>
            <a:r>
              <a:rPr lang="en-US" dirty="0" err="1"/>
              <a:t>си</a:t>
            </a:r>
            <a:r>
              <a:rPr lang="en-US" dirty="0"/>
              <a:t> </a:t>
            </a:r>
            <a:r>
              <a:rPr lang="en-US" dirty="0" err="1"/>
              <a:t>изисква</a:t>
            </a:r>
            <a:r>
              <a:rPr lang="en-US" dirty="0"/>
              <a:t> </a:t>
            </a:r>
            <a:r>
              <a:rPr lang="en-US" dirty="0" err="1"/>
              <a:t>огромни</a:t>
            </a:r>
            <a:r>
              <a:rPr lang="en-US" dirty="0"/>
              <a:t> </a:t>
            </a:r>
            <a:r>
              <a:rPr lang="en-US" dirty="0" err="1"/>
              <a:t>усилия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 </a:t>
            </a:r>
            <a:r>
              <a:rPr lang="en-US" dirty="0" err="1"/>
              <a:t>страна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 smtClean="0"/>
              <a:t>учителите</a:t>
            </a:r>
            <a:r>
              <a:rPr lang="en-US" dirty="0" smtClean="0"/>
              <a:t> </a:t>
            </a:r>
            <a:r>
              <a:rPr lang="bg-BG" dirty="0" smtClean="0"/>
              <a:t>и </a:t>
            </a:r>
            <a:r>
              <a:rPr lang="bg-BG" dirty="0" err="1" smtClean="0"/>
              <a:t>медиаторите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1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670" y="1645797"/>
            <a:ext cx="8504657" cy="283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0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8608" y="2947374"/>
            <a:ext cx="7754784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97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1792</TotalTime>
  <Words>1199</Words>
  <Application>Microsoft Office PowerPoint</Application>
  <PresentationFormat>Широк екран</PresentationFormat>
  <Paragraphs>405</Paragraphs>
  <Slides>26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Cambria</vt:lpstr>
      <vt:lpstr>Corbel</vt:lpstr>
      <vt:lpstr>Times New Roman</vt:lpstr>
      <vt:lpstr>Wingdings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User</dc:creator>
  <cp:lastModifiedBy>User</cp:lastModifiedBy>
  <cp:revision>43</cp:revision>
  <dcterms:created xsi:type="dcterms:W3CDTF">2026-06-21T08:36:08Z</dcterms:created>
  <dcterms:modified xsi:type="dcterms:W3CDTF">2026-07-02T17:55:06Z</dcterms:modified>
</cp:coreProperties>
</file>