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1"/>
  </p:notesMasterIdLst>
  <p:sldIdLst>
    <p:sldId id="257" r:id="rId5"/>
    <p:sldId id="263" r:id="rId6"/>
    <p:sldId id="264" r:id="rId7"/>
    <p:sldId id="259" r:id="rId8"/>
    <p:sldId id="260" r:id="rId9"/>
    <p:sldId id="261" r:id="rId10"/>
    <p:sldId id="258" r:id="rId11"/>
    <p:sldId id="262" r:id="rId12"/>
    <p:sldId id="265" r:id="rId13"/>
    <p:sldId id="266" r:id="rId14"/>
    <p:sldId id="267" r:id="rId15"/>
    <p:sldId id="297" r:id="rId16"/>
    <p:sldId id="268" r:id="rId17"/>
    <p:sldId id="269" r:id="rId18"/>
    <p:sldId id="277" r:id="rId19"/>
    <p:sldId id="270" r:id="rId20"/>
    <p:sldId id="271" r:id="rId21"/>
    <p:sldId id="278" r:id="rId22"/>
    <p:sldId id="279" r:id="rId23"/>
    <p:sldId id="272" r:id="rId24"/>
    <p:sldId id="273" r:id="rId25"/>
    <p:sldId id="274" r:id="rId26"/>
    <p:sldId id="275" r:id="rId27"/>
    <p:sldId id="276" r:id="rId28"/>
    <p:sldId id="280" r:id="rId29"/>
    <p:sldId id="283" r:id="rId30"/>
    <p:sldId id="303" r:id="rId31"/>
    <p:sldId id="284" r:id="rId32"/>
    <p:sldId id="289" r:id="rId33"/>
    <p:sldId id="281" r:id="rId34"/>
    <p:sldId id="282" r:id="rId35"/>
    <p:sldId id="285" r:id="rId36"/>
    <p:sldId id="288" r:id="rId37"/>
    <p:sldId id="286" r:id="rId38"/>
    <p:sldId id="287" r:id="rId39"/>
    <p:sldId id="290" r:id="rId40"/>
    <p:sldId id="291" r:id="rId41"/>
    <p:sldId id="292" r:id="rId42"/>
    <p:sldId id="294" r:id="rId43"/>
    <p:sldId id="293" r:id="rId44"/>
    <p:sldId id="295" r:id="rId45"/>
    <p:sldId id="299" r:id="rId46"/>
    <p:sldId id="296" r:id="rId47"/>
    <p:sldId id="298" r:id="rId48"/>
    <p:sldId id="300" r:id="rId49"/>
    <p:sldId id="301" r:id="rId50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47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456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ED3F8-2195-48F3-AF92-AA03594DB218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19ADED-B9CD-46F0-A44A-1DE3FEE126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14385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19ADED-B9CD-46F0-A44A-1DE3FEE1267A}" type="slidenum">
              <a:rPr lang="bg-BG" smtClean="0"/>
              <a:t>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5218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A247A04-6FA6-DE3F-41E8-D87556BB8D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BE224A95-2804-73D3-F127-82D30B44B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78D4167C-22E7-969B-B190-09E4FB4C5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25F7-4260-4625-BABF-3EC17AA0C13B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35C80FE7-259A-4F69-A940-3D05AFED9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5693ACF-F2C6-D024-17C7-51531EBE7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51495-9F38-419E-A6B3-CAD04F343B8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6667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7D081C6-2D53-8F97-94CA-E74514628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A76FA359-3F60-801D-7100-86BEAE5E6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AB96A69D-6A5A-A124-6F21-9D1ED6AD5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25F7-4260-4625-BABF-3EC17AA0C13B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80DC674E-7C79-4030-8025-80763443B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C75205A4-F885-0518-B7E7-1FC75A7F5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51495-9F38-419E-A6B3-CAD04F343B8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4965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98BF45C-E06B-BFE8-26F5-DD53DC86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73764963-EE34-1E72-3398-05EBB1C4C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B34D70D2-56BD-9067-DA1F-3F23E5EC9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25F7-4260-4625-BABF-3EC17AA0C13B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E82CDFAA-31A1-3228-5BD6-D9ECE71A6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955C3849-B1D7-CBF1-EEF9-6E1B708E5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51495-9F38-419E-A6B3-CAD04F343B8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4163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BB2F537-B97C-831E-06BF-EFAE00C94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613C7921-00C6-4733-E85A-F7389F0D24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AE75D346-A66C-ACAF-6698-E39ECF93A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F3EF505C-628B-56C0-790B-BE86FEC5C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25F7-4260-4625-BABF-3EC17AA0C13B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B5BFA914-1FCE-F10D-64B8-545C3360B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6B31883E-C717-D347-47BD-9514BAD57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51495-9F38-419E-A6B3-CAD04F343B8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3675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681D7A2-1332-C367-0E33-54006647D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7172469C-D11E-2706-473D-858C06F28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5DEF7AA2-A205-E8EE-8D45-FAEC54968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3F710C30-1879-F455-C834-DE687A01D8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15790BC7-96E5-8188-D269-12A340E9FA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0B2DD529-39EC-7B9C-A74A-E5FBB6F8F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25F7-4260-4625-BABF-3EC17AA0C13B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5C561F6C-7A2A-200E-84A9-16F086853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4A198508-3737-653B-7639-9A0787FA1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51495-9F38-419E-A6B3-CAD04F343B8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038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2B35A88-A91C-F38A-5335-565EF602A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F3A13C8F-09DF-9C64-E1C7-0F72C4AA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25F7-4260-4625-BABF-3EC17AA0C13B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995D049F-F0DA-7887-ED8A-B976D0F35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5464C72B-DBF6-A6F1-9BFF-52FE24089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51495-9F38-419E-A6B3-CAD04F343B8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0976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49EAE041-300C-4DE0-1B94-2BA87BDA7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25F7-4260-4625-BABF-3EC17AA0C13B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B87F8260-46F3-5653-F588-5FEC26FDB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B11BEA69-851A-8293-6D21-E9AF047AB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51495-9F38-419E-A6B3-CAD04F343B8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7915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7AD0098-14E9-2EEF-16D6-3932D07E0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AA8D973-5F61-438F-BBBC-EF4A279C0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41CB6844-3CCD-94CB-6D4C-41E9C07360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A1A4A428-984F-5082-42E1-7DB333AD7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25F7-4260-4625-BABF-3EC17AA0C13B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A8EA14E3-A559-DC08-5196-D5F266316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A8DDE2C8-F665-93D0-58C6-75C9BA1E5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51495-9F38-419E-A6B3-CAD04F343B8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3220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0E77DDE-9E11-64A3-E4E2-FC30DBF16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EA301E76-6BB2-C7F0-84D0-934A50F854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D78A569F-5EE7-FF0A-9732-66334FB4D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24755B13-B6EA-25DE-A592-1A74CBEDF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25F7-4260-4625-BABF-3EC17AA0C13B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6067F785-7F6B-688B-FF7D-63AE455E2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47C3628E-643B-F4E3-DE93-BE6098661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51495-9F38-419E-A6B3-CAD04F343B8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0844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81A4340-9544-4BB9-F0A0-D11118461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E522EBC8-16F5-32E9-55B9-1B4F529F79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486EC8C9-1F4A-1C29-9CED-9DF67E7C2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25F7-4260-4625-BABF-3EC17AA0C13B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A16E6FCC-F8FF-29D3-8EBE-088E688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B317FAA-A579-F5FA-B39E-645F7DCE8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51495-9F38-419E-A6B3-CAD04F343B8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5198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48756ABA-EB0E-1BFB-A634-2C7ED0DB1F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64E2D1CC-5AEA-0016-4A15-F37BC7CDFE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581973AD-60A8-5CE6-169B-19C755F06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D25F7-4260-4625-BABF-3EC17AA0C13B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010B95EF-8CB2-9396-DD31-A17CF4B8A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EC1E08E-D5B6-9DA0-8780-F5978FE0E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B51495-9F38-419E-A6B3-CAD04F343B8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3348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F93A835B-0877-CB29-7A11-0DC700197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F62E2D82-DFEC-FA19-E517-E4FAE7605C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023D3DC5-9C27-18E3-F261-926FCF7088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DD25F7-4260-4625-BABF-3EC17AA0C13B}" type="datetimeFigureOut">
              <a:rPr lang="bg-BG" smtClean="0"/>
              <a:t>16.2.2026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202D697F-46E8-643E-9B57-8578A6EBAE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BC1AE4AB-304F-A669-AA51-9AFC23B007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B51495-9F38-419E-A6B3-CAD04F343B8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51369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p3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jpg"/><Relationship Id="rId11" Type="http://schemas.openxmlformats.org/officeDocument/2006/relationships/image" Target="../media/image6.gif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.jpg"/><Relationship Id="rId4" Type="http://schemas.openxmlformats.org/officeDocument/2006/relationships/audio" Target="../media/media2.mp3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gif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14.jfif"/><Relationship Id="rId7" Type="http://schemas.openxmlformats.org/officeDocument/2006/relationships/image" Target="../media/image1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fif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fif"/><Relationship Id="rId3" Type="http://schemas.openxmlformats.org/officeDocument/2006/relationships/image" Target="../media/image1.jp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fif"/><Relationship Id="rId10" Type="http://schemas.openxmlformats.org/officeDocument/2006/relationships/image" Target="../media/image26.gif"/><Relationship Id="rId4" Type="http://schemas.openxmlformats.org/officeDocument/2006/relationships/image" Target="../media/image20.jfif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3" Type="http://schemas.openxmlformats.org/officeDocument/2006/relationships/image" Target="../media/image27.png"/><Relationship Id="rId7" Type="http://schemas.openxmlformats.org/officeDocument/2006/relationships/image" Target="../media/image31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fif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11" Type="http://schemas.openxmlformats.org/officeDocument/2006/relationships/image" Target="../media/image41.gif"/><Relationship Id="rId5" Type="http://schemas.openxmlformats.org/officeDocument/2006/relationships/image" Target="../media/image35.jpg"/><Relationship Id="rId10" Type="http://schemas.openxmlformats.org/officeDocument/2006/relationships/image" Target="../media/image40.gif"/><Relationship Id="rId4" Type="http://schemas.openxmlformats.org/officeDocument/2006/relationships/image" Target="../media/image34.jpg"/><Relationship Id="rId9" Type="http://schemas.openxmlformats.org/officeDocument/2006/relationships/image" Target="../media/image3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gif"/><Relationship Id="rId3" Type="http://schemas.openxmlformats.org/officeDocument/2006/relationships/image" Target="../media/image42.jpg"/><Relationship Id="rId7" Type="http://schemas.openxmlformats.org/officeDocument/2006/relationships/image" Target="../media/image46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fif"/><Relationship Id="rId5" Type="http://schemas.openxmlformats.org/officeDocument/2006/relationships/image" Target="../media/image44.jfif"/><Relationship Id="rId4" Type="http://schemas.openxmlformats.org/officeDocument/2006/relationships/image" Target="../media/image4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gif"/><Relationship Id="rId5" Type="http://schemas.openxmlformats.org/officeDocument/2006/relationships/image" Target="../media/image50.jpeg"/><Relationship Id="rId4" Type="http://schemas.openxmlformats.org/officeDocument/2006/relationships/image" Target="../media/image4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gif"/><Relationship Id="rId4" Type="http://schemas.openxmlformats.org/officeDocument/2006/relationships/image" Target="../media/image53.jf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gif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66.jpg"/><Relationship Id="rId7" Type="http://schemas.openxmlformats.org/officeDocument/2006/relationships/image" Target="../media/image7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7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gif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gif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gif"/><Relationship Id="rId4" Type="http://schemas.openxmlformats.org/officeDocument/2006/relationships/image" Target="../media/image9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11" Type="http://schemas.openxmlformats.org/officeDocument/2006/relationships/image" Target="../media/image109.gif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gif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7" Type="http://schemas.openxmlformats.org/officeDocument/2006/relationships/image" Target="../media/image120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gif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Relationship Id="rId9" Type="http://schemas.openxmlformats.org/officeDocument/2006/relationships/image" Target="../media/image127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9.gi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png"/><Relationship Id="rId11" Type="http://schemas.openxmlformats.org/officeDocument/2006/relationships/image" Target="../media/image138.png"/><Relationship Id="rId5" Type="http://schemas.openxmlformats.org/officeDocument/2006/relationships/image" Target="../media/image132.png"/><Relationship Id="rId10" Type="http://schemas.openxmlformats.org/officeDocument/2006/relationships/image" Target="../media/image137.png"/><Relationship Id="rId4" Type="http://schemas.openxmlformats.org/officeDocument/2006/relationships/image" Target="../media/image131.png"/><Relationship Id="rId9" Type="http://schemas.openxmlformats.org/officeDocument/2006/relationships/image" Target="../media/image1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1.gif"/><Relationship Id="rId4" Type="http://schemas.openxmlformats.org/officeDocument/2006/relationships/image" Target="../media/image1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gif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7" Type="http://schemas.openxmlformats.org/officeDocument/2006/relationships/image" Target="../media/image150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7" Type="http://schemas.openxmlformats.org/officeDocument/2006/relationships/image" Target="../media/image155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gif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1.gi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7" Type="http://schemas.openxmlformats.org/officeDocument/2006/relationships/image" Target="../media/image166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png"/><Relationship Id="rId5" Type="http://schemas.openxmlformats.org/officeDocument/2006/relationships/image" Target="../media/image164.png"/><Relationship Id="rId4" Type="http://schemas.openxmlformats.org/officeDocument/2006/relationships/image" Target="../media/image16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0.gif"/><Relationship Id="rId5" Type="http://schemas.openxmlformats.org/officeDocument/2006/relationships/image" Target="../media/image169.png"/><Relationship Id="rId4" Type="http://schemas.openxmlformats.org/officeDocument/2006/relationships/image" Target="../media/image16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7" Type="http://schemas.openxmlformats.org/officeDocument/2006/relationships/image" Target="../media/image175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png"/><Relationship Id="rId5" Type="http://schemas.openxmlformats.org/officeDocument/2006/relationships/image" Target="../media/image173.png"/><Relationship Id="rId4" Type="http://schemas.openxmlformats.org/officeDocument/2006/relationships/image" Target="../media/image17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3" Type="http://schemas.openxmlformats.org/officeDocument/2006/relationships/image" Target="../media/image176.png"/><Relationship Id="rId7" Type="http://schemas.openxmlformats.org/officeDocument/2006/relationships/image" Target="../media/image18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9.png"/><Relationship Id="rId5" Type="http://schemas.openxmlformats.org/officeDocument/2006/relationships/image" Target="../media/image178.png"/><Relationship Id="rId10" Type="http://schemas.openxmlformats.org/officeDocument/2006/relationships/image" Target="../media/image183.gif"/><Relationship Id="rId4" Type="http://schemas.openxmlformats.org/officeDocument/2006/relationships/image" Target="../media/image177.png"/><Relationship Id="rId9" Type="http://schemas.openxmlformats.org/officeDocument/2006/relationships/image" Target="../media/image18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gif"/><Relationship Id="rId3" Type="http://schemas.openxmlformats.org/officeDocument/2006/relationships/image" Target="../media/image184.png"/><Relationship Id="rId7" Type="http://schemas.openxmlformats.org/officeDocument/2006/relationships/image" Target="../media/image18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7.png"/><Relationship Id="rId5" Type="http://schemas.openxmlformats.org/officeDocument/2006/relationships/image" Target="../media/image186.png"/><Relationship Id="rId4" Type="http://schemas.openxmlformats.org/officeDocument/2006/relationships/image" Target="../media/image18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2.gif"/><Relationship Id="rId4" Type="http://schemas.openxmlformats.org/officeDocument/2006/relationships/image" Target="../media/image19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6.gif"/><Relationship Id="rId5" Type="http://schemas.openxmlformats.org/officeDocument/2006/relationships/image" Target="../media/image195.png"/><Relationship Id="rId4" Type="http://schemas.openxmlformats.org/officeDocument/2006/relationships/image" Target="../media/image19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jpg"/><Relationship Id="rId3" Type="http://schemas.openxmlformats.org/officeDocument/2006/relationships/image" Target="../media/image197.png"/><Relationship Id="rId7" Type="http://schemas.openxmlformats.org/officeDocument/2006/relationships/image" Target="../media/image20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0.png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7" Type="http://schemas.openxmlformats.org/officeDocument/2006/relationships/image" Target="../media/image207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6.png"/><Relationship Id="rId5" Type="http://schemas.openxmlformats.org/officeDocument/2006/relationships/image" Target="../media/image205.png"/><Relationship Id="rId4" Type="http://schemas.openxmlformats.org/officeDocument/2006/relationships/image" Target="../media/image20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0.gif"/><Relationship Id="rId4" Type="http://schemas.openxmlformats.org/officeDocument/2006/relationships/image" Target="../media/image209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g"/><Relationship Id="rId7" Type="http://schemas.openxmlformats.org/officeDocument/2006/relationships/image" Target="../media/image215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4.png"/><Relationship Id="rId5" Type="http://schemas.openxmlformats.org/officeDocument/2006/relationships/image" Target="../media/image213.jfif"/><Relationship Id="rId4" Type="http://schemas.openxmlformats.org/officeDocument/2006/relationships/image" Target="../media/image212.jf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9.png"/><Relationship Id="rId5" Type="http://schemas.openxmlformats.org/officeDocument/2006/relationships/image" Target="../media/image218.png"/><Relationship Id="rId4" Type="http://schemas.openxmlformats.org/officeDocument/2006/relationships/image" Target="../media/image21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0DE8C0A-174B-BA74-5AA0-179A4A6F8F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5028"/>
            <a:ext cx="10334171" cy="5812971"/>
          </a:xfrm>
          <a:prstGeom prst="rect">
            <a:avLst/>
          </a:prstGeom>
        </p:spPr>
      </p:pic>
      <p:pic>
        <p:nvPicPr>
          <p:cNvPr id="6" name="Видео 5" title="Bouncing rainbow pencils graphic">
            <a:hlinkClick r:id="" action="ppaction://media"/>
            <a:extLst>
              <a:ext uri="{FF2B5EF4-FFF2-40B4-BE49-F238E27FC236}">
                <a16:creationId xmlns:a16="http://schemas.microsoft.com/office/drawing/2014/main" id="{FCC27F10-4BAE-2D23-7DD1-40DF347DCA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-21771"/>
            <a:ext cx="12192000" cy="6858000"/>
          </a:xfrm>
          <a:prstGeom prst="rect">
            <a:avLst/>
          </a:prstGeom>
        </p:spPr>
      </p:pic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7EC9D6E0-9929-81BD-8D8A-5E789F6C44DC}"/>
              </a:ext>
            </a:extLst>
          </p:cNvPr>
          <p:cNvSpPr txBox="1"/>
          <p:nvPr/>
        </p:nvSpPr>
        <p:spPr>
          <a:xfrm>
            <a:off x="620486" y="-76197"/>
            <a:ext cx="97136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Прогимназиален етап - първи срок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2025/2026 г.</a:t>
            </a: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37E7AD89-4718-0135-2961-3CBB3A2FD8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7679" y="474404"/>
            <a:ext cx="3234321" cy="3472544"/>
          </a:xfrm>
          <a:prstGeom prst="rect">
            <a:avLst/>
          </a:prstGeom>
        </p:spPr>
      </p:pic>
      <p:pic>
        <p:nvPicPr>
          <p:cNvPr id="8" name="Картина 7" descr="Картина, която съдържа човек, на открито, Танц, дрех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6BBE93D-DF06-A08B-F9A1-B3C87EEC19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4404"/>
            <a:ext cx="3234321" cy="3472543"/>
          </a:xfrm>
          <a:prstGeom prst="rect">
            <a:avLst/>
          </a:prstGeom>
        </p:spPr>
      </p:pic>
      <p:pic>
        <p:nvPicPr>
          <p:cNvPr id="11" name="Картина 10" descr="Картина, която съдържа дрехи, човек, на открито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608D088-458C-5DA8-CC15-571B527786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010" y="1247242"/>
            <a:ext cx="3464378" cy="4413329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7B409DEE-F4E9-5AEA-6A49-32EBB05ECC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91629">
            <a:off x="349442" y="2837725"/>
            <a:ext cx="5112743" cy="3901246"/>
          </a:xfrm>
          <a:prstGeom prst="rect">
            <a:avLst/>
          </a:prstGeom>
          <a:effectLst>
            <a:softEdge rad="749300"/>
          </a:effectLst>
        </p:spPr>
      </p:pic>
      <p:pic>
        <p:nvPicPr>
          <p:cNvPr id="7" name="Тони Димитрова - Глътка Живот">
            <a:hlinkClick r:id="" action="ppaction://media"/>
            <a:extLst>
              <a:ext uri="{FF2B5EF4-FFF2-40B4-BE49-F238E27FC236}">
                <a16:creationId xmlns:a16="http://schemas.microsoft.com/office/drawing/2014/main" id="{D0D81221-9A29-17D4-91E7-10CE95DA0A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011885" y="54573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852548"/>
      </p:ext>
    </p:extLst>
  </p:cSld>
  <p:clrMapOvr>
    <a:masterClrMapping/>
  </p:clrMapOvr>
  <p:transition spd="med" advClick="0" advTm="1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0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numSld="999" showWhenStopped="0">
                <p:cTn id="1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0B3B9-4EBF-586B-7669-77EB9F26C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A750E2A-585B-2B0C-622D-ECDE7545E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D81B2225-D8F4-8946-9EA0-1639714AB0B3}"/>
              </a:ext>
            </a:extLst>
          </p:cNvPr>
          <p:cNvSpPr txBox="1"/>
          <p:nvPr/>
        </p:nvSpPr>
        <p:spPr>
          <a:xfrm>
            <a:off x="1266599" y="76200"/>
            <a:ext cx="951574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6000" b="1" i="1" dirty="0"/>
              <a:t>Откриване на учебната </a:t>
            </a:r>
          </a:p>
          <a:p>
            <a:pPr algn="ctr"/>
            <a:r>
              <a:rPr lang="bg-BG" sz="6000" b="1" i="1" dirty="0"/>
              <a:t>година</a:t>
            </a:r>
          </a:p>
        </p:txBody>
      </p:sp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B7CB185E-5EB3-9899-9167-CC550B44C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92" y="1843370"/>
            <a:ext cx="10984676" cy="4957356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FB2D5DB-CA2A-923A-3DE9-3C230648E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89" y="2160059"/>
            <a:ext cx="2543175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14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FF98C-D8C3-D3FA-2079-A9F32C4D1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30AF39B-41E5-8374-BEBF-2BE820C0F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12191999" cy="6858000"/>
          </a:xfrm>
          <a:prstGeom prst="rect">
            <a:avLst/>
          </a:prstGeom>
        </p:spPr>
      </p:pic>
      <p:pic>
        <p:nvPicPr>
          <p:cNvPr id="5" name="Картина 4" descr="Картина, която съдържа дрехи, човек, микрофон, костюм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5D11D78-1097-A542-498B-30AC8E041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92" y="983927"/>
            <a:ext cx="3277162" cy="5607598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C94820E1-07A4-EFB4-DAA3-0544874064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98950">
            <a:off x="7390111" y="2083448"/>
            <a:ext cx="4567452" cy="4208455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8" name="Картина 7" descr="Картина, която съдържа небе, на открито, дърво, Парти украс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D5E93A1-4DF7-B718-2425-7CC1774977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105" y="76200"/>
            <a:ext cx="7042495" cy="2360661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587EB8F0-B388-F3B2-2F09-6A89161317E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316" y="3878012"/>
            <a:ext cx="4743450" cy="2543175"/>
          </a:xfrm>
          <a:prstGeom prst="rect">
            <a:avLst/>
          </a:prstGeom>
          <a:ln>
            <a:noFill/>
          </a:ln>
          <a:effectLst>
            <a:reflection stA="0" endPos="65000" dir="5400000" sy="-100000" algn="bl" rotWithShape="0"/>
            <a:softEdge rad="190500"/>
          </a:effectLst>
        </p:spPr>
      </p:pic>
    </p:spTree>
    <p:extLst>
      <p:ext uri="{BB962C8B-B14F-4D97-AF65-F5344CB8AC3E}">
        <p14:creationId xmlns:p14="http://schemas.microsoft.com/office/powerpoint/2010/main" val="354315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6EC31AD-86FB-785F-3B50-9E90A4E53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938"/>
            <a:ext cx="12192000" cy="6858000"/>
          </a:xfrm>
          <a:prstGeom prst="rect">
            <a:avLst/>
          </a:prstGeom>
        </p:spPr>
      </p:pic>
      <p:pic>
        <p:nvPicPr>
          <p:cNvPr id="5" name="Картина 4" descr="Картина, която съдържа дрехи, обувки, на открито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BDC1301-CBD9-BD24-1969-A44ECA1DB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306" y="178252"/>
            <a:ext cx="3780064" cy="5040085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C7D8A7C1-7393-CC08-16BE-D8D5013997A4}"/>
              </a:ext>
            </a:extLst>
          </p:cNvPr>
          <p:cNvSpPr txBox="1"/>
          <p:nvPr/>
        </p:nvSpPr>
        <p:spPr>
          <a:xfrm>
            <a:off x="4530262" y="412206"/>
            <a:ext cx="29001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i="1" dirty="0"/>
              <a:t>5 </a:t>
            </a:r>
            <a:r>
              <a:rPr lang="bg-BG" sz="7200" b="1" i="1" dirty="0"/>
              <a:t>клас</a:t>
            </a:r>
          </a:p>
        </p:txBody>
      </p:sp>
      <p:pic>
        <p:nvPicPr>
          <p:cNvPr id="8" name="Картина 7" descr="Картина, която съдържа стена, Парти украса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DBBC38F-E5FD-C5BE-5AA4-78C1C4C62D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6716"/>
            <a:ext cx="4090306" cy="3015342"/>
          </a:xfrm>
          <a:prstGeom prst="rect">
            <a:avLst/>
          </a:prstGeom>
        </p:spPr>
      </p:pic>
      <p:pic>
        <p:nvPicPr>
          <p:cNvPr id="10" name="Картина 9" descr="Картина, която съдържа дрехи, човек, обувки, на от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729F4F5-020E-FD77-1FFA-88EE281D34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7716"/>
            <a:ext cx="4090307" cy="3429000"/>
          </a:xfrm>
          <a:prstGeom prst="rect">
            <a:avLst/>
          </a:prstGeom>
        </p:spPr>
      </p:pic>
      <p:pic>
        <p:nvPicPr>
          <p:cNvPr id="12" name="Картина 11" descr="Картина, която съдържа дрехи, човек, стена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64ED87D-F3BA-71D9-54AF-8244453301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371" y="3399062"/>
            <a:ext cx="4321629" cy="3241222"/>
          </a:xfrm>
          <a:prstGeom prst="rect">
            <a:avLst/>
          </a:prstGeom>
        </p:spPr>
      </p:pic>
      <p:pic>
        <p:nvPicPr>
          <p:cNvPr id="14" name="Картина 13" descr="Картина, която съдържа дрехи, стена, човек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3BE276F-80CC-10C0-2857-500F07281E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371" y="178252"/>
            <a:ext cx="4321629" cy="3458938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6E224AE0-DB89-606B-5B41-0A5E88919A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121" y="2911793"/>
            <a:ext cx="3761250" cy="391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4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A87DB27-E04A-135B-F50F-56EFD64DB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Картина 4" descr="Картина, която съдържа на открито, дрехи, човек, неб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D5A2797-1E57-AA06-9955-8C15C7928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371" y="57763"/>
            <a:ext cx="5109030" cy="383177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7" name="Картина 6" descr="Картина, която съдържа дрехи, човек, небе, на от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045EEB8-B5E3-67B3-7B93-8577965D50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655" y="228602"/>
            <a:ext cx="4158344" cy="3118758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9" name="Картина 8" descr="Картина, която съдържа колаж, колекция, Фотомонтаж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78A55EB-3159-80E4-167E-CFFE250620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2"/>
            <a:ext cx="3788229" cy="2786741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11" name="Картина 10" descr="Картина, която съдържа дрехи, човек, на открито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E9A95D4-808D-9C84-AA4E-AF621CD97D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274" y="3703867"/>
            <a:ext cx="4158343" cy="3118757"/>
          </a:xfrm>
          <a:prstGeom prst="rect">
            <a:avLst/>
          </a:prstGeom>
          <a:effectLst>
            <a:softEdge rad="393700"/>
          </a:effectLst>
        </p:spPr>
      </p:pic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D42E9737-E84D-A65A-CC93-9221D116D6F6}"/>
              </a:ext>
            </a:extLst>
          </p:cNvPr>
          <p:cNvSpPr txBox="1"/>
          <p:nvPr/>
        </p:nvSpPr>
        <p:spPr>
          <a:xfrm>
            <a:off x="4718739" y="232819"/>
            <a:ext cx="28905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7200" b="1" dirty="0"/>
              <a:t>6 клас</a:t>
            </a:r>
          </a:p>
        </p:txBody>
      </p:sp>
      <p:pic>
        <p:nvPicPr>
          <p:cNvPr id="8" name="Картина 7" descr="Картина, която съдържа дрехи, човек, стена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2A37643-BE8B-228C-A547-9CDF8FE0EA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5343"/>
            <a:ext cx="3588341" cy="2427512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5E05F5F8-47EC-5069-C34A-92BDD06519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7172" y="4884351"/>
            <a:ext cx="2841173" cy="1861458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33C80093-1BDE-C4AE-EA1B-2A89E4139A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153" y="3371850"/>
            <a:ext cx="5275465" cy="324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1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87A91DB-C716-3788-1265-E6ECF11109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D88715E9-4AE4-0FF7-616B-08FC645998DF}"/>
              </a:ext>
            </a:extLst>
          </p:cNvPr>
          <p:cNvSpPr txBox="1"/>
          <p:nvPr/>
        </p:nvSpPr>
        <p:spPr>
          <a:xfrm>
            <a:off x="3951515" y="195943"/>
            <a:ext cx="28905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7200" b="1" dirty="0"/>
              <a:t>7 клас</a:t>
            </a: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D1859EC6-883D-EEEE-E719-FBD0ECF82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199432">
            <a:off x="7706217" y="796107"/>
            <a:ext cx="4207913" cy="1892328"/>
          </a:xfrm>
          <a:prstGeom prst="rect">
            <a:avLst/>
          </a:prstGeom>
          <a:effectLst>
            <a:softEdge rad="508000"/>
          </a:effectLst>
        </p:spPr>
      </p:pic>
      <p:pic>
        <p:nvPicPr>
          <p:cNvPr id="10" name="Картина 9" descr="Картина, която съдържа дрехи, човек, на закрито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3618DFA-C080-8087-AC22-1EA86FD4E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213" y="299434"/>
            <a:ext cx="2895749" cy="3454578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2" name="Картина 11" descr="Картина, която съдържа дрехи, човек, на закрито, Образовани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5232F6F-5B83-BEA4-4A8F-3953BFE666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6175" y="2662669"/>
            <a:ext cx="3716961" cy="3999388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5" name="Картина 4" descr="Картина, която съдържа дрехи, човек, на закрито, обзавеждан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144D0E5-90FD-5A6E-389F-A3EEF11CE0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080" y="3754012"/>
            <a:ext cx="3343366" cy="2517320"/>
          </a:xfrm>
          <a:prstGeom prst="rect">
            <a:avLst/>
          </a:prstGeom>
          <a:effectLst>
            <a:softEdge rad="3302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E1B8B60F-7AA0-A682-E1FE-7AC3CE6FEC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603" y="0"/>
            <a:ext cx="4572000" cy="4572000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5C16E9CC-6FA6-F8CB-DDC5-B22505CE0C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784" y="3182084"/>
            <a:ext cx="4572000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57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0DE8C0A-174B-BA74-5AA0-179A4A6F8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Картина 2" descr="Картина, която съдържа стена, на закрито, обзавеждане, под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EAD9E09-18B4-0EF6-3107-26F7BEA913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6604">
            <a:off x="1225024" y="3090935"/>
            <a:ext cx="2558142" cy="3410855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7" name="Картина 6" descr="Картина, която съдържа стена, на закрито, обзавеждане, стол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E09CFA4-FD42-EC28-9F23-72BB5E1592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0735">
            <a:off x="637195" y="506324"/>
            <a:ext cx="3522574" cy="3099866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3" name="Картина 12" descr="Картина, която съдържа на закрито, стена, интериорен дизайн, обзавеждан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D5C1AD6-0E92-BCF2-BFE1-DC5E58162C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6383">
            <a:off x="8741383" y="3260612"/>
            <a:ext cx="3001175" cy="3211284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15" name="Картина 14" descr="Картина, която съдържа стена, на закрито, интериорен дизайн, дива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85081B7-229E-6959-58E8-CC149DEBEA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488" y="217717"/>
            <a:ext cx="3512619" cy="3661228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17" name="Картина 16" descr="Картина, която съдържа на закрито, стена, под, Подова настилк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1D3EA32-5092-C7A4-46DE-8EA85B415B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488" y="3428998"/>
            <a:ext cx="3512619" cy="3211285"/>
          </a:xfrm>
          <a:prstGeom prst="rect">
            <a:avLst/>
          </a:prstGeom>
          <a:effectLst>
            <a:softEdge rad="254000"/>
          </a:effectLst>
        </p:spPr>
      </p:pic>
      <p:pic>
        <p:nvPicPr>
          <p:cNvPr id="19" name="Картина 18" descr="Картина, която съдържа на закрито, стена, обзавеждане, стол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7D0AD04-70AB-D984-C8B4-E41FEE328A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9009">
            <a:off x="8513600" y="372361"/>
            <a:ext cx="3364812" cy="3106307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23" name="Картина 22" descr="Картина, която съдържа текст, кръг, Графика, лог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AE8DD67-7D5D-7234-FFEC-4501572B86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328" y="3229137"/>
            <a:ext cx="6056416" cy="144900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15CBEF41-F92B-C6E6-132F-CAA8C0585B4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150" y="343802"/>
            <a:ext cx="2286000" cy="2286000"/>
          </a:xfrm>
          <a:prstGeom prst="rect">
            <a:avLst/>
          </a:prstGeom>
        </p:spPr>
      </p:pic>
      <p:pic>
        <p:nvPicPr>
          <p:cNvPr id="16" name="Картина 15">
            <a:extLst>
              <a:ext uri="{FF2B5EF4-FFF2-40B4-BE49-F238E27FC236}">
                <a16:creationId xmlns:a16="http://schemas.microsoft.com/office/drawing/2014/main" id="{20FDD646-6013-444E-9FB1-E11E3F463B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190" y="82328"/>
            <a:ext cx="3423163" cy="422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4965E-30C4-1334-C998-F1995F185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1592705-C83F-FD92-E854-C5A766450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9381"/>
            <a:ext cx="12191999" cy="6858000"/>
          </a:xfrm>
          <a:prstGeom prst="rect">
            <a:avLst/>
          </a:prstGeom>
        </p:spPr>
      </p:pic>
      <p:pic>
        <p:nvPicPr>
          <p:cNvPr id="4" name="Картина 3" descr="Картина, която съдържа дрехи, човек, обувки, на от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E46ED66-23FA-CCF3-0DDE-693A9B13C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3754721"/>
            <a:ext cx="3517749" cy="2646079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6" name="Картина 5" descr="Картина, която съдържа дрехи, човек, Танц, на от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E19E357-2CB5-145F-5B4C-813557102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935" y="1352213"/>
            <a:ext cx="4146396" cy="240250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7DECD34F-FB17-19A6-88C1-F25429A6DE6A}"/>
              </a:ext>
            </a:extLst>
          </p:cNvPr>
          <p:cNvSpPr txBox="1"/>
          <p:nvPr/>
        </p:nvSpPr>
        <p:spPr>
          <a:xfrm>
            <a:off x="1524000" y="-43007"/>
            <a:ext cx="890946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b="1" dirty="0"/>
              <a:t>Европейски ден на спорта в училище - 2025 г.</a:t>
            </a:r>
            <a:r>
              <a:rPr lang="ru-RU" sz="4400" dirty="0"/>
              <a:t> </a:t>
            </a:r>
          </a:p>
        </p:txBody>
      </p:sp>
      <p:pic>
        <p:nvPicPr>
          <p:cNvPr id="8" name="Картина 7" descr="Картина, която съдържа небе, на открито, дрехи, човек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219DC98-B9F8-5746-80EB-CE57268FDB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990" y="475011"/>
            <a:ext cx="3473141" cy="346524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Картина 9" descr="Картина, която съдържа дрехи, човек, Човешко лице, мъж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4E44D5C5-A6B7-DAAF-D74A-9E2049A21E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7" y="457200"/>
            <a:ext cx="3473141" cy="3500865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12" name="Картина 11" descr="Картина, която съдържа обувки, човек, на открито, неб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D573971-1C14-768E-077C-DF02161D3A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364" y="3754721"/>
            <a:ext cx="3517749" cy="2646079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261D3827-DBAB-0DA8-DA99-234826C008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856" y="3410885"/>
            <a:ext cx="33337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0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8B02B66-38F2-E4EE-1F32-9797081956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Картина 4" descr="Картина, която съдържа дрехи, на закрито, човек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6BEC62E-80C2-27F8-96EB-5DAE5F07D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9427"/>
            <a:ext cx="4487636" cy="5983515"/>
          </a:xfrm>
          <a:prstGeom prst="rect">
            <a:avLst/>
          </a:prstGeom>
        </p:spPr>
      </p:pic>
      <p:pic>
        <p:nvPicPr>
          <p:cNvPr id="7" name="Картина 6" descr="Картина, която съдържа дрехи, на закрито, човек, стол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3A5DFD8-CF64-7090-5C1A-65ED6A97EC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218" y="689427"/>
            <a:ext cx="4267199" cy="3200400"/>
          </a:xfrm>
          <a:prstGeom prst="rect">
            <a:avLst/>
          </a:prstGeom>
        </p:spPr>
      </p:pic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775307D8-64B7-B86C-119F-FA021DF46D40}"/>
              </a:ext>
            </a:extLst>
          </p:cNvPr>
          <p:cNvSpPr txBox="1"/>
          <p:nvPr/>
        </p:nvSpPr>
        <p:spPr>
          <a:xfrm>
            <a:off x="3508601" y="143822"/>
            <a:ext cx="69535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/>
              <a:t>Световен</a:t>
            </a:r>
            <a:r>
              <a:rPr lang="ru-RU" sz="4000" b="1" dirty="0"/>
              <a:t> ден на </a:t>
            </a:r>
            <a:r>
              <a:rPr lang="ru-RU" sz="4000" b="1" dirty="0" err="1"/>
              <a:t>сърцето</a:t>
            </a:r>
            <a:r>
              <a:rPr lang="ru-RU" sz="4000" b="1" dirty="0"/>
              <a:t>  – „В </a:t>
            </a:r>
            <a:r>
              <a:rPr lang="ru-RU" sz="4000" b="1" dirty="0" err="1"/>
              <a:t>ритъма</a:t>
            </a:r>
            <a:r>
              <a:rPr lang="ru-RU" sz="4000" b="1" dirty="0"/>
              <a:t> на </a:t>
            </a:r>
            <a:r>
              <a:rPr lang="ru-RU" sz="4000" b="1" dirty="0" err="1"/>
              <a:t>сърцето</a:t>
            </a:r>
            <a:r>
              <a:rPr lang="ru-RU" sz="4000" b="1" dirty="0"/>
              <a:t>’’</a:t>
            </a:r>
            <a:endParaRPr lang="bg-BG" dirty="0"/>
          </a:p>
        </p:txBody>
      </p:sp>
      <p:pic>
        <p:nvPicPr>
          <p:cNvPr id="11" name="Картина 10" descr="Картина, която съдържа дрехи, човек, мъж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6AC041AD-604F-3622-EA7E-2FFF14C708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14" y="3429000"/>
            <a:ext cx="4354286" cy="3265714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FBB1DA3A-A58A-4DC9-E766-8D6E91B219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967" y="2884714"/>
            <a:ext cx="47625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13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E217426-369B-0E4D-183A-E37F4BE263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Картина 4" descr="Картина, която съдържа дрехи, човек, хора, ж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7A61919-04FE-6340-827D-0A1413506F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8203">
            <a:off x="23751" y="2769627"/>
            <a:ext cx="4570229" cy="3427672"/>
          </a:xfrm>
          <a:prstGeom prst="rect">
            <a:avLst/>
          </a:prstGeom>
          <a:effectLst>
            <a:softEdge rad="241300"/>
          </a:effectLst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1ACD3102-E67D-09D1-0CB5-0915E1CC1EA3}"/>
              </a:ext>
            </a:extLst>
          </p:cNvPr>
          <p:cNvSpPr txBox="1"/>
          <p:nvPr/>
        </p:nvSpPr>
        <p:spPr>
          <a:xfrm>
            <a:off x="1858300" y="265505"/>
            <a:ext cx="84753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400" b="1" dirty="0"/>
              <a:t>Международен ден на учителя</a:t>
            </a:r>
          </a:p>
        </p:txBody>
      </p:sp>
      <p:pic>
        <p:nvPicPr>
          <p:cNvPr id="12" name="Картина 11" descr="Картина, която съдържа дрехи, човек, обувки, бало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13F103F-AB6B-6A18-D2FA-D0E97640F9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249" y="452252"/>
            <a:ext cx="6405748" cy="6405748"/>
          </a:xfrm>
          <a:prstGeom prst="rect">
            <a:avLst/>
          </a:prstGeom>
          <a:effectLst>
            <a:softEdge rad="393700"/>
          </a:effectLst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F139AB19-C6DF-78D8-6893-13C914329D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699" y="1034946"/>
            <a:ext cx="4033281" cy="3754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8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split orient="vert"/>
      </p:transition>
    </mc:Choice>
    <mc:Fallback xmlns="">
      <p:transition spd="slow" advClick="0" advTm="4000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66C46-6789-3D1B-625E-9AAA65AC5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3078CEF-85A9-065D-5ABA-83D6336FE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059744E4-7318-B0A2-2066-0A8722E224EF}"/>
              </a:ext>
            </a:extLst>
          </p:cNvPr>
          <p:cNvSpPr txBox="1"/>
          <p:nvPr/>
        </p:nvSpPr>
        <p:spPr>
          <a:xfrm>
            <a:off x="475113" y="323917"/>
            <a:ext cx="107484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0" dirty="0" err="1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Международен</a:t>
            </a:r>
            <a:r>
              <a:rPr lang="ru-RU" sz="2400" b="1" i="0" dirty="0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 конкурс за рисунка и </a:t>
            </a:r>
            <a:r>
              <a:rPr lang="ru-RU" sz="2400" b="1" i="0" dirty="0" err="1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литературна</a:t>
            </a:r>
            <a:r>
              <a:rPr lang="ru-RU" sz="2400" b="1" i="0" dirty="0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 </a:t>
            </a:r>
            <a:r>
              <a:rPr lang="ru-RU" sz="2400" b="1" i="0" dirty="0" err="1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творба</a:t>
            </a:r>
            <a:r>
              <a:rPr lang="ru-RU" sz="2400" b="1" i="0" dirty="0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 за </a:t>
            </a:r>
            <a:r>
              <a:rPr lang="ru-RU" sz="2400" b="1" i="0" dirty="0" err="1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ученици</a:t>
            </a:r>
            <a:r>
              <a:rPr lang="ru-RU" sz="2400" b="1" i="0" dirty="0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 </a:t>
            </a:r>
          </a:p>
          <a:p>
            <a:pPr algn="ctr"/>
            <a:r>
              <a:rPr lang="ru-RU" sz="2400" b="1" i="0" dirty="0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на тема „Светите </a:t>
            </a:r>
            <a:r>
              <a:rPr lang="ru-RU" sz="2400" b="1" i="0" dirty="0" err="1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братя</a:t>
            </a:r>
            <a:r>
              <a:rPr lang="ru-RU" sz="2400" b="1" i="0" dirty="0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 Кирил и </a:t>
            </a:r>
            <a:r>
              <a:rPr lang="ru-RU" sz="2400" b="1" i="0" dirty="0" err="1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Методий</a:t>
            </a:r>
            <a:r>
              <a:rPr lang="ru-RU" sz="2400" b="1" i="0" dirty="0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 и </a:t>
            </a:r>
            <a:r>
              <a:rPr lang="ru-RU" sz="2400" b="1" i="0" dirty="0" err="1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Кирилицата</a:t>
            </a:r>
            <a:endParaRPr lang="ru-RU" sz="2400" b="1" i="0" dirty="0">
              <a:solidFill>
                <a:srgbClr val="020202"/>
              </a:solidFill>
              <a:effectLst/>
              <a:latin typeface="book antiqua" panose="02040602050305030304" pitchFamily="18" charset="0"/>
            </a:endParaRPr>
          </a:p>
          <a:p>
            <a:pPr algn="ctr"/>
            <a:r>
              <a:rPr lang="ru-RU" sz="2400" b="1" i="0" dirty="0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 – </a:t>
            </a:r>
            <a:r>
              <a:rPr lang="ru-RU" sz="2400" b="1" i="0" dirty="0" err="1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вдъхновение</a:t>
            </a:r>
            <a:r>
              <a:rPr lang="ru-RU" sz="2400" b="1" i="0" dirty="0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 от Бога“</a:t>
            </a:r>
            <a:endParaRPr lang="bg-BG" sz="2400" b="1" dirty="0"/>
          </a:p>
        </p:txBody>
      </p:sp>
      <p:pic>
        <p:nvPicPr>
          <p:cNvPr id="4" name="Картина 3" descr="Картина, която съдържа дрехи, човек, на закрито, църкв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1F872ED-2CBC-9DBD-C3B8-1B04C5B618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198" y="3131334"/>
            <a:ext cx="4855029" cy="3641272"/>
          </a:xfrm>
          <a:prstGeom prst="rect">
            <a:avLst/>
          </a:prstGeom>
          <a:effectLst>
            <a:softEdge rad="393700"/>
          </a:effectLst>
        </p:spPr>
      </p:pic>
      <p:pic>
        <p:nvPicPr>
          <p:cNvPr id="8" name="Картина 7" descr="Картина, която съдържа дрехи, Човешко лице, човек, карти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7ABD66F-63F1-EEBC-1948-E410A3B7E1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227" y="1524246"/>
            <a:ext cx="3936270" cy="5248360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10" name="Картина 9" descr="Картина, която съдържа текст, хартия, Шрифт, писм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A719928-2909-E192-52E6-FEB0DDAD56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496" y="1285723"/>
            <a:ext cx="4178286" cy="3113313"/>
          </a:xfrm>
          <a:prstGeom prst="rect">
            <a:avLst/>
          </a:prstGeom>
          <a:effectLst>
            <a:softEdge rad="241300"/>
          </a:effectLst>
        </p:spPr>
      </p:pic>
    </p:spTree>
    <p:extLst>
      <p:ext uri="{BB962C8B-B14F-4D97-AF65-F5344CB8AC3E}">
        <p14:creationId xmlns:p14="http://schemas.microsoft.com/office/powerpoint/2010/main" val="222481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DCF3FEE4-20F1-7015-BC4B-E4A4C24334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953002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95E6DDCA-2228-E873-837C-3259DE480657}"/>
              </a:ext>
            </a:extLst>
          </p:cNvPr>
          <p:cNvSpPr txBox="1"/>
          <p:nvPr/>
        </p:nvSpPr>
        <p:spPr>
          <a:xfrm>
            <a:off x="2280063" y="249382"/>
            <a:ext cx="75039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000" b="1" dirty="0"/>
              <a:t>‘‘ Не на насилието над деца ‘‘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5AFB5A33-D61E-FDC9-0853-FF885F36C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5022"/>
            <a:ext cx="3574473" cy="5836723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365BB87E-EBCB-306A-CC02-1496327148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9872" y="906145"/>
            <a:ext cx="3352127" cy="5836723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D14EDA9E-FC6A-7B83-341A-C41D9E3B39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326739">
            <a:off x="4642677" y="1591295"/>
            <a:ext cx="2990863" cy="4276410"/>
          </a:xfrm>
          <a:prstGeom prst="rect">
            <a:avLst/>
          </a:prstGeom>
          <a:effectLst>
            <a:softEdge rad="2667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A6EF77FD-1FB8-41F6-FFBF-A9FB1239BA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002" y="4099000"/>
            <a:ext cx="3394982" cy="2643868"/>
          </a:xfrm>
          <a:prstGeom prst="rect">
            <a:avLst/>
          </a:prstGeom>
          <a:effectLst>
            <a:softEdge rad="292100"/>
          </a:effectLst>
        </p:spPr>
      </p:pic>
    </p:spTree>
    <p:extLst>
      <p:ext uri="{BB962C8B-B14F-4D97-AF65-F5344CB8AC3E}">
        <p14:creationId xmlns:p14="http://schemas.microsoft.com/office/powerpoint/2010/main" val="106784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54CA8-2899-B670-77A9-D089AF9E3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8B5FCCB-5E63-58BD-92CF-C4C28D312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8D66ACD1-9016-208F-42A4-F76A8311299B}"/>
              </a:ext>
            </a:extLst>
          </p:cNvPr>
          <p:cNvSpPr txBox="1"/>
          <p:nvPr/>
        </p:nvSpPr>
        <p:spPr>
          <a:xfrm>
            <a:off x="1858300" y="265505"/>
            <a:ext cx="69252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400" b="1" i="0" dirty="0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„Училище – </a:t>
            </a:r>
            <a:r>
              <a:rPr lang="bg-BG" sz="4400" b="1" i="0" dirty="0" err="1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Будилище</a:t>
            </a:r>
            <a:r>
              <a:rPr lang="bg-BG" sz="4400" b="1" i="0" dirty="0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“</a:t>
            </a:r>
            <a:endParaRPr lang="bg-BG" sz="4400" b="1" dirty="0"/>
          </a:p>
        </p:txBody>
      </p:sp>
      <p:pic>
        <p:nvPicPr>
          <p:cNvPr id="4" name="Картина 3" descr="Картина, която съдържа човек, дрехи, обувки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CE8715D-C211-51CC-8BA1-FD0E950331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209" y="2645229"/>
            <a:ext cx="5364789" cy="4023592"/>
          </a:xfrm>
          <a:prstGeom prst="rect">
            <a:avLst/>
          </a:prstGeom>
        </p:spPr>
      </p:pic>
      <p:pic>
        <p:nvPicPr>
          <p:cNvPr id="9" name="Картина 8" descr="Картина, която съдържа дрехи, човек, на закрито, стена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234EC74-03E7-D956-9E5A-CEB59342E7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4421"/>
            <a:ext cx="3679371" cy="4124400"/>
          </a:xfrm>
          <a:prstGeom prst="rect">
            <a:avLst/>
          </a:prstGeom>
        </p:spPr>
      </p:pic>
      <p:pic>
        <p:nvPicPr>
          <p:cNvPr id="13" name="Картина 12" descr="Картина, която съдържа текст, телевизия, Устройство за визуализация, медия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4EDD6A5-1EDB-29A8-7D8E-B9D2E7B700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371" y="1034946"/>
            <a:ext cx="3114627" cy="3738925"/>
          </a:xfrm>
          <a:prstGeom prst="rect">
            <a:avLst/>
          </a:prstGeom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D5B33979-41EE-545B-0DBA-A498A50F8B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99006" y="189179"/>
            <a:ext cx="3492994" cy="1964809"/>
          </a:xfrm>
          <a:prstGeom prst="rect">
            <a:avLst/>
          </a:prstGeom>
          <a:effectLst>
            <a:softEdge rad="292100"/>
          </a:effectLst>
        </p:spPr>
      </p:pic>
    </p:spTree>
    <p:extLst>
      <p:ext uri="{BB962C8B-B14F-4D97-AF65-F5344CB8AC3E}">
        <p14:creationId xmlns:p14="http://schemas.microsoft.com/office/powerpoint/2010/main" val="350104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F4A1B-B14A-8C40-EF91-BE8063429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2E05E420-DA06-461A-5D02-92B374094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133EA851-4DCD-E3DC-B26A-FCB7809AFD18}"/>
              </a:ext>
            </a:extLst>
          </p:cNvPr>
          <p:cNvSpPr txBox="1"/>
          <p:nvPr/>
        </p:nvSpPr>
        <p:spPr>
          <a:xfrm>
            <a:off x="2247372" y="114219"/>
            <a:ext cx="69252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400" b="1" i="0" dirty="0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„Училище – </a:t>
            </a:r>
            <a:r>
              <a:rPr lang="bg-BG" sz="4400" b="1" i="0" dirty="0" err="1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Будилище</a:t>
            </a:r>
            <a:r>
              <a:rPr lang="bg-BG" sz="4400" b="1" i="0" dirty="0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“</a:t>
            </a:r>
            <a:endParaRPr lang="bg-BG" sz="4400" b="1" dirty="0"/>
          </a:p>
        </p:txBody>
      </p:sp>
      <p:pic>
        <p:nvPicPr>
          <p:cNvPr id="7" name="Картина 6" descr="Картина, която съдържа дрехи, обувки, човек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0A84F23-4CC8-8805-C54F-8F793CF3C3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8999"/>
            <a:ext cx="4319761" cy="3239821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5" name="Картина 4" descr="Картина, която съдържа дрехи, човек, обзавеждане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E5EFE2D-9714-5D13-2471-289813FB1D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19" y="993568"/>
            <a:ext cx="3249914" cy="3098587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9" name="Картина 8" descr="Картина, която съдържа дрехи, човек, обзавеждане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E97C5687-0F47-3778-5168-F8692B59E3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284" y="993568"/>
            <a:ext cx="3249914" cy="3098587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1" name="Картина 10" descr="Картина, която съдържа дрехи, човек, Човешко лице, мъж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097474E-654B-82CC-C14C-D6C29BD604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189180"/>
            <a:ext cx="2100945" cy="2913250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3" name="Картина 12" descr="Картина, която съдържа човек, дрехи, Човешко лице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3F452C8-D514-D680-DC39-E43EB4F472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520" y="188011"/>
            <a:ext cx="2367480" cy="291325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5" name="Картина 14" descr="Картина, която съдържа човек, дрехи, обувки, на закрито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14A0781-9562-76DE-9FDD-AFFA989277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689" y="3559837"/>
            <a:ext cx="4145311" cy="3108983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E1350C81-3B17-3486-2374-A6BE3A0FFE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44" y="4001984"/>
            <a:ext cx="2256512" cy="2631881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52581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B3A30-2D97-691B-EFAF-E83272267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28EF272-7F09-EB7F-0012-D65F517CD6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637EBD6A-A2C5-245F-1697-5EA3B37BFCAA}"/>
              </a:ext>
            </a:extLst>
          </p:cNvPr>
          <p:cNvSpPr txBox="1"/>
          <p:nvPr/>
        </p:nvSpPr>
        <p:spPr>
          <a:xfrm>
            <a:off x="1858300" y="265505"/>
            <a:ext cx="69252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400" b="1" i="0" dirty="0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„Училище – </a:t>
            </a:r>
            <a:r>
              <a:rPr lang="bg-BG" sz="4400" b="1" i="0" dirty="0" err="1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Будилище</a:t>
            </a:r>
            <a:r>
              <a:rPr lang="bg-BG" sz="4400" b="1" i="0" dirty="0">
                <a:solidFill>
                  <a:srgbClr val="020202"/>
                </a:solidFill>
                <a:effectLst/>
                <a:latin typeface="book antiqua" panose="02040602050305030304" pitchFamily="18" charset="0"/>
              </a:rPr>
              <a:t>“</a:t>
            </a:r>
            <a:endParaRPr lang="bg-BG" sz="4400" b="1" dirty="0"/>
          </a:p>
        </p:txBody>
      </p:sp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F69B88ED-7D61-9D50-8C38-3F32A8CCE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8695"/>
            <a:ext cx="4981154" cy="3733800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ADE5A5BF-D2D9-E046-6191-1E3FF71570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3590" y="1123124"/>
            <a:ext cx="2743200" cy="3999305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E5F4842E-D19D-BB4D-D87F-4DC1B6ABDA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0286" y="177327"/>
            <a:ext cx="3561670" cy="3733800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000C009D-11E5-75D2-2D19-DCB2F433D6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584120">
            <a:off x="7637239" y="4079442"/>
            <a:ext cx="3710450" cy="2085974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61E780C1-894D-DE6E-827A-811A44B95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2197" y="593766"/>
            <a:ext cx="2398019" cy="2521962"/>
          </a:xfrm>
          <a:prstGeom prst="rect">
            <a:avLst/>
          </a:prstGeom>
          <a:effectLst>
            <a:softEdge rad="381000"/>
          </a:effectLst>
        </p:spPr>
      </p:pic>
    </p:spTree>
    <p:extLst>
      <p:ext uri="{BB962C8B-B14F-4D97-AF65-F5344CB8AC3E}">
        <p14:creationId xmlns:p14="http://schemas.microsoft.com/office/powerpoint/2010/main" val="241899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0F649DBF-9CC2-14A8-B764-7472E86F14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Картина 4" descr="Картина, която съдържа дрехи, стол, човек, обзавеждан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1AEF6F7-123E-8C7E-EF41-8B1A061B6B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7527"/>
            <a:ext cx="3169599" cy="5634842"/>
          </a:xfrm>
          <a:prstGeom prst="rect">
            <a:avLst/>
          </a:prstGeom>
        </p:spPr>
      </p:pic>
      <p:pic>
        <p:nvPicPr>
          <p:cNvPr id="9" name="Картина 8" descr="Картина, която съдържа дрехи, обувки, човек, Човешко лице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2466D07-5B5F-4E42-1621-1FAF912BD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2403" y="997527"/>
            <a:ext cx="3167807" cy="5634842"/>
          </a:xfrm>
          <a:prstGeom prst="rect">
            <a:avLst/>
          </a:prstGeom>
        </p:spPr>
      </p:pic>
      <p:pic>
        <p:nvPicPr>
          <p:cNvPr id="11" name="Картина 10" descr="Картина, която съдържа дрехи, обзавеждане, човек, обувки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644266C-2634-82B8-9E1B-52E5729F40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310" y="1983179"/>
            <a:ext cx="3167807" cy="4649190"/>
          </a:xfrm>
          <a:prstGeom prst="rect">
            <a:avLst/>
          </a:prstGeom>
        </p:spPr>
      </p:pic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A112288C-2F30-F72E-8017-1C3F586ECFCF}"/>
              </a:ext>
            </a:extLst>
          </p:cNvPr>
          <p:cNvSpPr txBox="1"/>
          <p:nvPr/>
        </p:nvSpPr>
        <p:spPr>
          <a:xfrm>
            <a:off x="1584799" y="225631"/>
            <a:ext cx="913509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Лекция-презентация на тема „</a:t>
            </a:r>
            <a:r>
              <a:rPr lang="ru-RU" sz="2800" b="1" dirty="0" err="1"/>
              <a:t>Хигиена</a:t>
            </a:r>
            <a:r>
              <a:rPr lang="ru-RU" sz="2800" b="1" dirty="0"/>
              <a:t>“, част от </a:t>
            </a:r>
            <a:r>
              <a:rPr lang="ru-RU" sz="2800" b="1" dirty="0" err="1"/>
              <a:t>програмата</a:t>
            </a:r>
            <a:r>
              <a:rPr lang="ru-RU" sz="2800" b="1" dirty="0"/>
              <a:t> „От </a:t>
            </a:r>
            <a:r>
              <a:rPr lang="ru-RU" sz="2800" b="1" dirty="0" err="1"/>
              <a:t>връстници</a:t>
            </a:r>
            <a:r>
              <a:rPr lang="ru-RU" sz="2800" b="1" dirty="0"/>
              <a:t> за </a:t>
            </a:r>
            <a:r>
              <a:rPr lang="ru-RU" sz="2800" b="1" dirty="0" err="1"/>
              <a:t>връстници</a:t>
            </a:r>
            <a:r>
              <a:rPr lang="ru-RU" sz="2800" b="1" dirty="0"/>
              <a:t>“</a:t>
            </a:r>
            <a:endParaRPr lang="bg-BG" sz="2800" b="1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C7D8B67C-72F6-B994-2645-29890C0533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213" y="2863810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81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A03AF-DC84-3006-AADF-BFEAEF140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58DFA639-C6BD-0226-20A7-3E56FB024C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5740D1B0-ED2C-121E-9317-B656817C296A}"/>
              </a:ext>
            </a:extLst>
          </p:cNvPr>
          <p:cNvSpPr txBox="1"/>
          <p:nvPr/>
        </p:nvSpPr>
        <p:spPr>
          <a:xfrm>
            <a:off x="228600" y="308206"/>
            <a:ext cx="11049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Седмица на </a:t>
            </a:r>
            <a:r>
              <a:rPr lang="ru-RU" sz="3200" b="1" dirty="0" err="1"/>
              <a:t>четенето</a:t>
            </a:r>
            <a:r>
              <a:rPr lang="ru-RU" sz="3200" b="1" dirty="0"/>
              <a:t>: </a:t>
            </a:r>
          </a:p>
          <a:p>
            <a:pPr algn="ctr"/>
            <a:r>
              <a:rPr lang="ru-RU" sz="3200" b="1" dirty="0"/>
              <a:t>посещение в </a:t>
            </a:r>
            <a:r>
              <a:rPr lang="ru-RU" sz="3200" b="1" dirty="0" err="1"/>
              <a:t>Регионална</a:t>
            </a:r>
            <a:r>
              <a:rPr lang="ru-RU" sz="3200" b="1" dirty="0"/>
              <a:t> библиотека „</a:t>
            </a:r>
            <a:r>
              <a:rPr lang="ru-RU" sz="3200" b="1" dirty="0" err="1"/>
              <a:t>Пейо</a:t>
            </a:r>
            <a:r>
              <a:rPr lang="ru-RU" sz="3200" b="1" dirty="0"/>
              <a:t> Яворов“</a:t>
            </a:r>
            <a:endParaRPr lang="bg-BG" sz="3200" b="1" dirty="0"/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CAA7CDE3-FACB-1430-A4B4-745541415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85424"/>
            <a:ext cx="4005943" cy="3004457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DC914A0C-F8E1-C868-85B5-16F93916B8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3826" y="1385424"/>
            <a:ext cx="4238173" cy="3004457"/>
          </a:xfrm>
          <a:prstGeom prst="rect">
            <a:avLst/>
          </a:prstGeom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630A2592-340B-8478-6BF4-D0520C2D41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5279CF6F-E316-890F-939C-1C95ACD35F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765081">
            <a:off x="6666578" y="3020181"/>
            <a:ext cx="3624944" cy="3274897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78DF646F-DCC6-63DD-836A-90C11B37F6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360706">
            <a:off x="2045605" y="3139073"/>
            <a:ext cx="3920674" cy="3037114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CDD7036D-CAD6-3BE2-527A-010755A130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158" y="1138196"/>
            <a:ext cx="2405743" cy="2405743"/>
          </a:xfrm>
          <a:prstGeom prst="rect">
            <a:avLst/>
          </a:prstGeom>
          <a:effectLst>
            <a:softEdge rad="254000"/>
          </a:effectLst>
        </p:spPr>
      </p:pic>
    </p:spTree>
    <p:extLst>
      <p:ext uri="{BB962C8B-B14F-4D97-AF65-F5344CB8AC3E}">
        <p14:creationId xmlns:p14="http://schemas.microsoft.com/office/powerpoint/2010/main" val="77830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77D22-D5EC-66B0-14BB-9F3EC870A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E21125F-6F8B-B42E-AE40-E7CC1AD26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92991C7B-4FC6-3C18-FF9E-8A6A407A5C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011326B9-2B37-ADFB-FB36-01AA11CF0B9C}"/>
              </a:ext>
            </a:extLst>
          </p:cNvPr>
          <p:cNvSpPr txBox="1"/>
          <p:nvPr/>
        </p:nvSpPr>
        <p:spPr>
          <a:xfrm>
            <a:off x="1872343" y="138951"/>
            <a:ext cx="72523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000" b="1" dirty="0"/>
              <a:t>Четене на необичайни места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2CB19483-0432-A34E-BF56-74799FB9C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535134"/>
            <a:ext cx="4169228" cy="3126922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DC7E3AF-5EBF-FB08-DA78-7EFC419759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440" y="750332"/>
            <a:ext cx="4559160" cy="3419371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FD1E4150-0CAD-2593-3248-4BD635BF33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3958" y="3429000"/>
            <a:ext cx="4310740" cy="3233055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1184E92A-F6BE-3B8D-7741-B86F6BA4F1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932" y="4073235"/>
            <a:ext cx="3174175" cy="2568113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1455411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42843-FEBC-644A-43E9-39DD9119B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7DE2B72-85B4-6530-85D7-B913B796B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D6E970AC-1E8D-F06F-EDC1-26C16FDB2C1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7C55D600-14F2-0355-9DB0-6272506EF8E1}"/>
              </a:ext>
            </a:extLst>
          </p:cNvPr>
          <p:cNvSpPr txBox="1"/>
          <p:nvPr/>
        </p:nvSpPr>
        <p:spPr>
          <a:xfrm>
            <a:off x="3505953" y="195941"/>
            <a:ext cx="45544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4400" b="1" dirty="0"/>
              <a:t>Ден на четенето</a:t>
            </a:r>
          </a:p>
        </p:txBody>
      </p:sp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8A9168EE-29B2-A310-348D-4ADE0B2DC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436" y="462175"/>
            <a:ext cx="5431970" cy="4071726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14" name="Картина 13">
            <a:extLst>
              <a:ext uri="{FF2B5EF4-FFF2-40B4-BE49-F238E27FC236}">
                <a16:creationId xmlns:a16="http://schemas.microsoft.com/office/drawing/2014/main" id="{A9411D34-6D7E-5BE7-E5FB-A81158E24D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6594" y="2601684"/>
            <a:ext cx="5678227" cy="4256316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4396A847-09F3-6FB3-85E8-7C34429A8F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321872"/>
            <a:ext cx="3810000" cy="2381250"/>
          </a:xfrm>
          <a:prstGeom prst="rect">
            <a:avLst/>
          </a:prstGeom>
          <a:effectLst>
            <a:softEdge rad="431800"/>
          </a:effectLst>
        </p:spPr>
      </p:pic>
    </p:spTree>
    <p:extLst>
      <p:ext uri="{BB962C8B-B14F-4D97-AF65-F5344CB8AC3E}">
        <p14:creationId xmlns:p14="http://schemas.microsoft.com/office/powerpoint/2010/main" val="296011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950423-9B44-352A-FF40-BD0BDEA85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C703F98B-ACA5-DFD4-ABA9-221076AE3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F3EEA2D1-5A02-701B-1C69-A12107A6F7A5}"/>
              </a:ext>
            </a:extLst>
          </p:cNvPr>
          <p:cNvSpPr txBox="1"/>
          <p:nvPr/>
        </p:nvSpPr>
        <p:spPr>
          <a:xfrm>
            <a:off x="1045028" y="250763"/>
            <a:ext cx="968828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  <a:buNone/>
            </a:pPr>
            <a:r>
              <a:rPr lang="ru-RU" sz="3200" b="1" i="0" dirty="0" err="1">
                <a:effectLst/>
                <a:latin typeface="book antiqua" panose="02040602050305030304" pitchFamily="18" charset="0"/>
              </a:rPr>
              <a:t>Отбелязвaнe</a:t>
            </a:r>
            <a:r>
              <a:rPr lang="ru-RU" sz="3200" b="1" i="0" dirty="0">
                <a:effectLst/>
                <a:latin typeface="book antiqua" panose="02040602050305030304" pitchFamily="18" charset="0"/>
              </a:rPr>
              <a:t> на </a:t>
            </a:r>
            <a:r>
              <a:rPr lang="ru-RU" sz="3200" b="1" i="0" dirty="0" err="1">
                <a:effectLst/>
                <a:latin typeface="book antiqua" panose="02040602050305030304" pitchFamily="18" charset="0"/>
              </a:rPr>
              <a:t>световния</a:t>
            </a:r>
            <a:r>
              <a:rPr lang="ru-RU" sz="3200" b="1" i="0" dirty="0">
                <a:effectLst/>
                <a:latin typeface="book antiqua" panose="02040602050305030304" pitchFamily="18" charset="0"/>
              </a:rPr>
              <a:t> ден за </a:t>
            </a:r>
            <a:r>
              <a:rPr lang="ru-RU" sz="3200" b="1" i="0" dirty="0" err="1">
                <a:effectLst/>
                <a:latin typeface="book antiqua" panose="02040602050305030304" pitchFamily="18" charset="0"/>
              </a:rPr>
              <a:t>борба</a:t>
            </a:r>
            <a:r>
              <a:rPr lang="ru-RU" sz="3200" b="1" i="0" dirty="0">
                <a:effectLst/>
                <a:latin typeface="book antiqua" panose="02040602050305030304" pitchFamily="18" charset="0"/>
              </a:rPr>
              <a:t> </a:t>
            </a:r>
            <a:r>
              <a:rPr lang="ru-RU" sz="3200" b="1" i="0" dirty="0" err="1">
                <a:effectLst/>
                <a:latin typeface="book antiqua" panose="02040602050305030304" pitchFamily="18" charset="0"/>
              </a:rPr>
              <a:t>със</a:t>
            </a:r>
            <a:r>
              <a:rPr lang="ru-RU" sz="3200" b="1" i="0" dirty="0">
                <a:effectLst/>
                <a:latin typeface="book antiqua" panose="02040602050305030304" pitchFamily="18" charset="0"/>
              </a:rPr>
              <a:t> СПИН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9D5C67F7-2CAE-E312-8B9A-4C91A7130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313" y="1143000"/>
            <a:ext cx="8317052" cy="5464237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8066EB18-6F75-8E82-34D2-6113CF481E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5815" y="892237"/>
            <a:ext cx="2036184" cy="1982313"/>
          </a:xfrm>
          <a:prstGeom prst="rect">
            <a:avLst/>
          </a:prstGeom>
          <a:effectLst>
            <a:softEdge rad="571500"/>
          </a:effectLst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9D4CED1E-8F42-22EA-9DAE-B975229304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59972" y="2922619"/>
            <a:ext cx="3810000" cy="3810000"/>
          </a:xfrm>
          <a:prstGeom prst="rect">
            <a:avLst/>
          </a:prstGeom>
          <a:effectLst>
            <a:softEdge rad="685800"/>
          </a:effectLst>
        </p:spPr>
      </p:pic>
    </p:spTree>
    <p:extLst>
      <p:ext uri="{BB962C8B-B14F-4D97-AF65-F5344CB8AC3E}">
        <p14:creationId xmlns:p14="http://schemas.microsoft.com/office/powerpoint/2010/main" val="1785015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61333-9513-1BBD-4BDA-989BF6FBD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3674EF4-8150-567C-29F7-9C69E0E74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A7F50DC6-63D0-CACA-7FC7-0462EB473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1386" y="1140278"/>
            <a:ext cx="3170464" cy="4227285"/>
          </a:xfrm>
          <a:prstGeom prst="rect">
            <a:avLst/>
          </a:prstGeom>
          <a:effectLst>
            <a:softEdge rad="304800"/>
          </a:effectLst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A42A72E2-BAEF-535C-BCE2-4D6FFF0998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192" y="3429000"/>
            <a:ext cx="4293808" cy="3220356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AEA054D6-4DAF-A5E0-94FE-E5E762C77D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4085"/>
            <a:ext cx="3233058" cy="4310744"/>
          </a:xfrm>
          <a:prstGeom prst="rect">
            <a:avLst/>
          </a:prstGeom>
          <a:effectLst>
            <a:softEdge rad="279400"/>
          </a:effectLst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2CEB6C67-F7E7-7843-24E7-52788398011B}"/>
              </a:ext>
            </a:extLst>
          </p:cNvPr>
          <p:cNvSpPr txBox="1"/>
          <p:nvPr/>
        </p:nvSpPr>
        <p:spPr>
          <a:xfrm>
            <a:off x="3350157" y="208644"/>
            <a:ext cx="63335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000" b="1" dirty="0"/>
              <a:t>‘‘Да бъдем толерантни…‘‘</a:t>
            </a: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FC5BAFEF-D4D1-0F8A-BE4F-76E9285CE8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6529" y="3604079"/>
            <a:ext cx="4078515" cy="3058886"/>
          </a:xfrm>
          <a:prstGeom prst="rect">
            <a:avLst/>
          </a:prstGeom>
          <a:effectLst>
            <a:softEdge rad="6731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27C92A54-3AC7-A906-CD6F-6E8AF2FBBC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49852" y="237508"/>
            <a:ext cx="2600696" cy="2600696"/>
          </a:xfrm>
          <a:prstGeom prst="rect">
            <a:avLst/>
          </a:prstGeom>
          <a:effectLst>
            <a:softEdge rad="558800"/>
          </a:effectLst>
        </p:spPr>
      </p:pic>
    </p:spTree>
    <p:extLst>
      <p:ext uri="{BB962C8B-B14F-4D97-AF65-F5344CB8AC3E}">
        <p14:creationId xmlns:p14="http://schemas.microsoft.com/office/powerpoint/2010/main" val="255458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C0776-FCFA-CAC7-C797-3CA24552F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03B4BC5-F644-1D2C-B75A-91B7F7BE5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ADEB314F-4A7A-2392-1CA0-17B78B0251AA}"/>
              </a:ext>
            </a:extLst>
          </p:cNvPr>
          <p:cNvSpPr txBox="1"/>
          <p:nvPr/>
        </p:nvSpPr>
        <p:spPr>
          <a:xfrm>
            <a:off x="0" y="228990"/>
            <a:ext cx="12192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b="1" dirty="0" err="1"/>
              <a:t>Бинарен</a:t>
            </a:r>
            <a:r>
              <a:rPr lang="ru-RU" sz="4400" b="1" dirty="0"/>
              <a:t> урок </a:t>
            </a:r>
          </a:p>
          <a:p>
            <a:pPr algn="ctr"/>
            <a:r>
              <a:rPr lang="ru-RU" sz="4400" b="1" dirty="0"/>
              <a:t>“</a:t>
            </a:r>
            <a:r>
              <a:rPr lang="ru-RU" sz="4400" b="1" dirty="0" err="1"/>
              <a:t>Красотата</a:t>
            </a:r>
            <a:r>
              <a:rPr lang="ru-RU" sz="4400" b="1" dirty="0"/>
              <a:t> на </a:t>
            </a:r>
            <a:r>
              <a:rPr lang="ru-RU" sz="4400" b="1" dirty="0" err="1"/>
              <a:t>родината</a:t>
            </a:r>
            <a:r>
              <a:rPr lang="ru-RU" sz="4400" b="1" dirty="0"/>
              <a:t> в слово и образ”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9F1E99F9-3D4F-1F63-F10E-8D40FBD6F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64467"/>
            <a:ext cx="2223407" cy="2964543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0BC03156-2064-59B4-C334-1079B4A389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596" y="1577568"/>
            <a:ext cx="2395150" cy="3193533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4C015169-A99E-958A-DD34-DAC452DEC5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530" y="3687742"/>
            <a:ext cx="2395150" cy="2964541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A39061F3-4F91-F362-8FA3-27F5CAB5DF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6850" y="1577569"/>
            <a:ext cx="2395150" cy="3193533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0B981D05-F023-6DB6-FD00-ECA7650561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6927" y="3809999"/>
            <a:ext cx="3911340" cy="2933505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CC2BCF98-7F89-AD27-45DE-F9779F4FB8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34494" y="1561043"/>
            <a:ext cx="2223406" cy="2964541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E77AB7D5-D42C-FCEF-1AD4-A80D9A2935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6803" y="3638252"/>
            <a:ext cx="2395150" cy="3063520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2702E0D3-EAC6-C261-74AC-D6E3A4D05F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545525"/>
            <a:ext cx="2858624" cy="2471304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98EBC10C-CB9C-C9D0-1735-053BE194A5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344" y="3733875"/>
            <a:ext cx="316230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3D222-A2CC-334B-7863-2A1D9FEC8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716377C9-9602-73BD-C8E0-52009BB804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AC6A8763-5A93-00D5-DAEC-5D28273A41E5}"/>
              </a:ext>
            </a:extLst>
          </p:cNvPr>
          <p:cNvSpPr txBox="1"/>
          <p:nvPr/>
        </p:nvSpPr>
        <p:spPr>
          <a:xfrm>
            <a:off x="0" y="185541"/>
            <a:ext cx="1219199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/>
              <a:t>STEM в действие с 5.  </a:t>
            </a:r>
            <a:r>
              <a:rPr lang="ru-RU" sz="3200" b="1" dirty="0" err="1"/>
              <a:t>клас</a:t>
            </a:r>
            <a:r>
              <a:rPr lang="ru-RU" sz="3200" b="1" dirty="0"/>
              <a:t>! </a:t>
            </a:r>
          </a:p>
          <a:p>
            <a:pPr algn="ctr"/>
            <a:r>
              <a:rPr lang="ru-RU" sz="3200" b="1" dirty="0" err="1"/>
              <a:t>Открит</a:t>
            </a:r>
            <a:r>
              <a:rPr lang="ru-RU" sz="3200" b="1" dirty="0"/>
              <a:t> урок за смесите по </a:t>
            </a:r>
            <a:r>
              <a:rPr lang="ru-RU" sz="3200" b="1" dirty="0" err="1"/>
              <a:t>Човекът</a:t>
            </a:r>
            <a:r>
              <a:rPr lang="ru-RU" sz="3200" b="1" dirty="0"/>
              <a:t> и </a:t>
            </a:r>
            <a:r>
              <a:rPr lang="ru-RU" sz="3200" b="1" dirty="0" err="1"/>
              <a:t>природата</a:t>
            </a:r>
            <a:r>
              <a:rPr lang="ru-RU" sz="3200" b="1" dirty="0"/>
              <a:t> – Учим чрез опит! </a:t>
            </a:r>
            <a:endParaRPr lang="bg-BG" sz="3200" b="1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82ECC232-5200-8B97-4BDA-E212A8CA9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72059"/>
            <a:ext cx="3728852" cy="3200400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9A3C8064-A2C7-542E-533F-2B55634FB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2019" y="2171700"/>
            <a:ext cx="2400300" cy="3200400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A470FFA2-8FD6-CEA3-560B-0A63C32785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5715" y="1275050"/>
            <a:ext cx="2687408" cy="3583211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7732D814-8CF1-0371-3B87-AFDFBF50A2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8750" y="1755202"/>
            <a:ext cx="3143250" cy="4191000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93859759-58E4-D3AC-2065-CA199536DF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1135567"/>
            <a:ext cx="3000499" cy="2250374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A241B081-E1F0-290F-93B3-F940E57450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748" y="3162300"/>
            <a:ext cx="3238500" cy="346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73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A7539-D587-6493-1636-288BEE0AE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1ADAB2C1-5D4C-0647-7661-83D648649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23FF2A48-3281-9C19-ED08-33780743685A}"/>
              </a:ext>
            </a:extLst>
          </p:cNvPr>
          <p:cNvSpPr txBox="1"/>
          <p:nvPr/>
        </p:nvSpPr>
        <p:spPr>
          <a:xfrm>
            <a:off x="-1" y="354764"/>
            <a:ext cx="121919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/>
              <a:t>Шестият</a:t>
            </a:r>
            <a:r>
              <a:rPr lang="ru-RU" sz="3200" b="1" dirty="0"/>
              <a:t> национален конкурс за рисунка и литературно творчество, </a:t>
            </a:r>
            <a:r>
              <a:rPr lang="ru-RU" sz="3200" b="1" dirty="0" err="1"/>
              <a:t>посветен</a:t>
            </a:r>
            <a:r>
              <a:rPr lang="ru-RU" sz="3200" b="1" dirty="0"/>
              <a:t> на </a:t>
            </a:r>
            <a:r>
              <a:rPr lang="ru-RU" sz="3200" b="1" dirty="0" err="1"/>
              <a:t>Никулден</a:t>
            </a:r>
            <a:r>
              <a:rPr lang="ru-RU" sz="3200" b="1" dirty="0"/>
              <a:t> - </a:t>
            </a:r>
            <a:r>
              <a:rPr lang="ru-RU" sz="3200" b="1" dirty="0" err="1"/>
              <a:t>празник</a:t>
            </a:r>
            <a:r>
              <a:rPr lang="ru-RU" sz="3200" b="1" dirty="0"/>
              <a:t> на Бургас. Раздел "Рисунка" </a:t>
            </a:r>
            <a:endParaRPr lang="bg-BG" sz="3200" b="1" dirty="0"/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B74253CD-AAC8-BE22-F24D-57789C35D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608" y="1924424"/>
            <a:ext cx="3311978" cy="4415971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457705CB-47D1-4C54-3683-17E7E3AAC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39597"/>
            <a:ext cx="3200608" cy="4253631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5FC5209E-E435-4DD2-05AA-43B8ED5832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2586" y="2151209"/>
            <a:ext cx="2751237" cy="3962400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13033D85-3219-85DE-37DD-62BBFCE5A5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6273" y="1439597"/>
            <a:ext cx="2988757" cy="4253631"/>
          </a:xfrm>
          <a:prstGeom prst="rect">
            <a:avLst/>
          </a:prstGeom>
          <a:effectLst>
            <a:softEdge rad="228600"/>
          </a:effectLst>
        </p:spPr>
      </p:pic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8E135094-3BD9-CF71-20E2-FAB667682666}"/>
              </a:ext>
            </a:extLst>
          </p:cNvPr>
          <p:cNvSpPr txBox="1"/>
          <p:nvPr/>
        </p:nvSpPr>
        <p:spPr>
          <a:xfrm>
            <a:off x="-63029" y="4958265"/>
            <a:ext cx="1206533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 </a:t>
            </a:r>
            <a:r>
              <a:rPr lang="ru-RU" sz="3600" b="1" dirty="0"/>
              <a:t>1 </a:t>
            </a:r>
            <a:r>
              <a:rPr lang="ru-RU" sz="3600" b="1" dirty="0" err="1"/>
              <a:t>място</a:t>
            </a:r>
            <a:r>
              <a:rPr lang="ru-RU" sz="3600" b="1" dirty="0"/>
              <a:t>- </a:t>
            </a:r>
            <a:r>
              <a:rPr lang="ru-RU" sz="3600" b="1" dirty="0" err="1"/>
              <a:t>Радка</a:t>
            </a:r>
            <a:r>
              <a:rPr lang="ru-RU" sz="3600" b="1" dirty="0"/>
              <a:t> Султанова VI "а" </a:t>
            </a:r>
            <a:r>
              <a:rPr lang="ru-RU" sz="3600" b="1" dirty="0" err="1"/>
              <a:t>клас</a:t>
            </a:r>
            <a:r>
              <a:rPr lang="ru-RU" sz="3600" b="1" dirty="0"/>
              <a:t>;</a:t>
            </a:r>
          </a:p>
          <a:p>
            <a:pPr algn="ctr"/>
            <a:r>
              <a:rPr lang="ru-RU" sz="3600" b="1" dirty="0"/>
              <a:t>2 </a:t>
            </a:r>
            <a:r>
              <a:rPr lang="ru-RU" sz="3600" b="1" dirty="0" err="1"/>
              <a:t>място</a:t>
            </a:r>
            <a:r>
              <a:rPr lang="ru-RU" sz="3600" b="1" dirty="0"/>
              <a:t>-Илия </a:t>
            </a:r>
            <a:r>
              <a:rPr lang="ru-RU" sz="3600" b="1" dirty="0" err="1"/>
              <a:t>Атанасов</a:t>
            </a:r>
            <a:r>
              <a:rPr lang="ru-RU" sz="3600" b="1" dirty="0"/>
              <a:t> VI "б" </a:t>
            </a:r>
            <a:r>
              <a:rPr lang="ru-RU" sz="3600" b="1" dirty="0" err="1"/>
              <a:t>клас</a:t>
            </a:r>
            <a:r>
              <a:rPr lang="ru-RU" sz="3600" b="1" dirty="0"/>
              <a:t>;</a:t>
            </a:r>
          </a:p>
          <a:p>
            <a:pPr algn="ctr"/>
            <a:r>
              <a:rPr lang="ru-RU" sz="3600" b="1" dirty="0"/>
              <a:t>2 </a:t>
            </a:r>
            <a:r>
              <a:rPr lang="ru-RU" sz="3600" b="1" dirty="0" err="1"/>
              <a:t>място</a:t>
            </a:r>
            <a:r>
              <a:rPr lang="ru-RU" sz="3600" b="1" dirty="0"/>
              <a:t>-Султанка </a:t>
            </a:r>
            <a:r>
              <a:rPr lang="ru-RU" sz="3600" b="1" dirty="0" err="1"/>
              <a:t>Щерионова</a:t>
            </a:r>
            <a:r>
              <a:rPr lang="ru-RU" sz="3600" b="1" dirty="0"/>
              <a:t> VII "б" </a:t>
            </a:r>
            <a:r>
              <a:rPr lang="ru-RU" sz="3600" b="1" dirty="0" err="1"/>
              <a:t>клас</a:t>
            </a:r>
            <a:r>
              <a:rPr lang="ru-RU" sz="3600" b="1" dirty="0"/>
              <a:t>.</a:t>
            </a:r>
            <a:endParaRPr lang="bg-BG" sz="3600" b="1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34B65583-E1A8-0D07-6184-D5E7EBCE52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501" y="3266702"/>
            <a:ext cx="22098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06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0C7B1-1305-EE2B-3AD2-2C565AF51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9462B5B1-0B80-9676-7CCF-0359FF345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2C0B97DD-DAFB-D484-60BF-7269997F0541}"/>
              </a:ext>
            </a:extLst>
          </p:cNvPr>
          <p:cNvSpPr txBox="1"/>
          <p:nvPr/>
        </p:nvSpPr>
        <p:spPr>
          <a:xfrm>
            <a:off x="0" y="199349"/>
            <a:ext cx="1219199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Обучение за </a:t>
            </a:r>
            <a:r>
              <a:rPr lang="ru-RU" sz="3600" b="1" dirty="0" err="1"/>
              <a:t>повишаване</a:t>
            </a:r>
            <a:r>
              <a:rPr lang="ru-RU" sz="3600" b="1" dirty="0"/>
              <a:t> на </a:t>
            </a:r>
            <a:r>
              <a:rPr lang="ru-RU" sz="3600" b="1" dirty="0" err="1"/>
              <a:t>здравната</a:t>
            </a:r>
            <a:r>
              <a:rPr lang="ru-RU" sz="3600" b="1" dirty="0"/>
              <a:t> </a:t>
            </a:r>
            <a:r>
              <a:rPr lang="ru-RU" sz="3600" b="1" dirty="0" err="1"/>
              <a:t>култура</a:t>
            </a:r>
            <a:r>
              <a:rPr lang="ru-RU" sz="3600" b="1" dirty="0"/>
              <a:t> на </a:t>
            </a:r>
            <a:r>
              <a:rPr lang="ru-RU" sz="3600" b="1" dirty="0" err="1"/>
              <a:t>подрастващите</a:t>
            </a:r>
            <a:r>
              <a:rPr lang="ru-RU" sz="3600" b="1" dirty="0"/>
              <a:t> на тема </a:t>
            </a:r>
          </a:p>
          <a:p>
            <a:pPr algn="ctr"/>
            <a:r>
              <a:rPr lang="ru-RU" sz="3600" b="1" dirty="0"/>
              <a:t>„</a:t>
            </a:r>
            <a:r>
              <a:rPr lang="ru-RU" sz="3600" b="1" dirty="0" err="1"/>
              <a:t>Оказване</a:t>
            </a:r>
            <a:r>
              <a:rPr lang="ru-RU" sz="3600" b="1" dirty="0"/>
              <a:t> на </a:t>
            </a:r>
            <a:r>
              <a:rPr lang="ru-RU" sz="3600" b="1" dirty="0" err="1"/>
              <a:t>първа</a:t>
            </a:r>
            <a:r>
              <a:rPr lang="ru-RU" sz="3600" b="1" dirty="0"/>
              <a:t> </a:t>
            </a:r>
            <a:r>
              <a:rPr lang="ru-RU" sz="3600" b="1" dirty="0" err="1"/>
              <a:t>помощ</a:t>
            </a:r>
            <a:r>
              <a:rPr lang="ru-RU" sz="3600" b="1" dirty="0"/>
              <a:t>“.</a:t>
            </a:r>
            <a:endParaRPr lang="bg-BG" sz="3600" b="1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90ADCAD9-3036-A78B-34D0-DB53FDF58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5427" y="2243055"/>
            <a:ext cx="2131240" cy="4612137"/>
          </a:xfrm>
          <a:prstGeom prst="rect">
            <a:avLst/>
          </a:prstGeom>
          <a:effectLst>
            <a:softEdge rad="254000"/>
          </a:effectLst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41BD7529-B598-CBBC-F594-32E55A4C8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1240" y="2043690"/>
            <a:ext cx="2174141" cy="4612137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D99FF097-9371-7D20-92B7-0E82ED5506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1625" y="2110729"/>
            <a:ext cx="2592739" cy="4609314"/>
          </a:xfrm>
          <a:prstGeom prst="rect">
            <a:avLst/>
          </a:prstGeom>
          <a:effectLst>
            <a:softEdge rad="3556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B2701DFF-92BF-3340-4498-73A8B80F40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1847" y="631370"/>
            <a:ext cx="2734356" cy="4609314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CFE5CC82-E4A9-8D72-4934-41B8405010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999" y="2110729"/>
            <a:ext cx="3622900" cy="4547921"/>
          </a:xfrm>
          <a:prstGeom prst="rect">
            <a:avLst/>
          </a:prstGeom>
          <a:effectLst>
            <a:softEdge rad="381000"/>
          </a:effectLst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DEBD1122-C2F2-F0E1-5046-95F3E2D2E1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201" y="2690694"/>
            <a:ext cx="4286250" cy="4762500"/>
          </a:xfrm>
          <a:prstGeom prst="rect">
            <a:avLst/>
          </a:prstGeom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97A4A325-FE44-E6A6-97DC-EA9884CC6E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5" y="538971"/>
            <a:ext cx="2971800" cy="260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59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A4F0-93D6-C95B-4066-B6FE7E697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BB61CD2C-56A2-FB32-0B7D-B86863932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69B96946-788C-2A4F-794B-84216735C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04" y="1489803"/>
            <a:ext cx="9096498" cy="5326082"/>
          </a:xfrm>
          <a:prstGeom prst="rect">
            <a:avLst/>
          </a:prstGeom>
          <a:effectLst>
            <a:softEdge rad="241300"/>
          </a:effectLst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8BD58601-3BCC-8BB3-4370-1019F1DD7A42}"/>
              </a:ext>
            </a:extLst>
          </p:cNvPr>
          <p:cNvSpPr txBox="1"/>
          <p:nvPr/>
        </p:nvSpPr>
        <p:spPr>
          <a:xfrm>
            <a:off x="4108998" y="273132"/>
            <a:ext cx="34435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600" b="1" dirty="0"/>
              <a:t>Петя Дубарова</a:t>
            </a:r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5CAF4B90-1267-C13D-25A4-0461AD9DA1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82341">
            <a:off x="6841520" y="443011"/>
            <a:ext cx="5544999" cy="413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34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2778FBA2-90B3-BA58-0A53-E0D00467AA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0B88E4D5-B01E-712E-42AC-6396969730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8541"/>
            <a:ext cx="3132208" cy="3393226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C5B6348A-F1DD-6094-3F31-DBAE954330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8342"/>
            <a:ext cx="2715651" cy="2530494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0E632FE2-F5CD-766D-5A4C-2FEC4BEED8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429" y="841585"/>
            <a:ext cx="2342970" cy="3250459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537B7BC6-64FF-F48B-28F8-65A2B02217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286" y="3975068"/>
            <a:ext cx="2884713" cy="2713768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15" name="Картина 14">
            <a:extLst>
              <a:ext uri="{FF2B5EF4-FFF2-40B4-BE49-F238E27FC236}">
                <a16:creationId xmlns:a16="http://schemas.microsoft.com/office/drawing/2014/main" id="{588615BC-3D6D-00DB-1813-B8C12C0AE4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821" y="169164"/>
            <a:ext cx="2294498" cy="3228687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17" name="Картина 16">
            <a:extLst>
              <a:ext uri="{FF2B5EF4-FFF2-40B4-BE49-F238E27FC236}">
                <a16:creationId xmlns:a16="http://schemas.microsoft.com/office/drawing/2014/main" id="{4490A8F6-4E34-C7D6-F9BD-31F277D1B8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28" y="2194902"/>
            <a:ext cx="2524650" cy="322868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9" name="Картина 18">
            <a:extLst>
              <a:ext uri="{FF2B5EF4-FFF2-40B4-BE49-F238E27FC236}">
                <a16:creationId xmlns:a16="http://schemas.microsoft.com/office/drawing/2014/main" id="{CBD53EE5-3C65-A933-EB00-3B7FCB6809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558" y="4436911"/>
            <a:ext cx="2271998" cy="2256110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21" name="Картина 20">
            <a:extLst>
              <a:ext uri="{FF2B5EF4-FFF2-40B4-BE49-F238E27FC236}">
                <a16:creationId xmlns:a16="http://schemas.microsoft.com/office/drawing/2014/main" id="{D2E43710-7B71-EA86-5DDA-0D91D1E3B2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971" y="3331028"/>
            <a:ext cx="2085858" cy="2800730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23" name="Текстово поле 22">
            <a:extLst>
              <a:ext uri="{FF2B5EF4-FFF2-40B4-BE49-F238E27FC236}">
                <a16:creationId xmlns:a16="http://schemas.microsoft.com/office/drawing/2014/main" id="{4C456468-2957-A72A-530F-186383223B68}"/>
              </a:ext>
            </a:extLst>
          </p:cNvPr>
          <p:cNvSpPr txBox="1"/>
          <p:nvPr/>
        </p:nvSpPr>
        <p:spPr>
          <a:xfrm>
            <a:off x="-104320" y="44795"/>
            <a:ext cx="112103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3600" b="1" dirty="0" err="1"/>
              <a:t>Открит</a:t>
            </a:r>
            <a:r>
              <a:rPr lang="ru-RU" sz="3600" b="1" dirty="0"/>
              <a:t> урок по ИУЧ - </a:t>
            </a:r>
            <a:r>
              <a:rPr lang="ru-RU" sz="3600" b="1" dirty="0" err="1"/>
              <a:t>Български</a:t>
            </a:r>
            <a:r>
              <a:rPr lang="ru-RU" sz="3600" b="1" dirty="0"/>
              <a:t> </a:t>
            </a:r>
            <a:r>
              <a:rPr lang="ru-RU" sz="3600" b="1" dirty="0" err="1"/>
              <a:t>език</a:t>
            </a:r>
            <a:r>
              <a:rPr lang="ru-RU" sz="3600" b="1" dirty="0"/>
              <a:t> и литература в </a:t>
            </a:r>
            <a:r>
              <a:rPr lang="ru-RU" sz="3600" b="1" dirty="0" err="1"/>
              <a:t>къщата</a:t>
            </a:r>
            <a:r>
              <a:rPr lang="ru-RU" sz="3600" b="1" dirty="0"/>
              <a:t> - музей „Петя </a:t>
            </a:r>
            <a:r>
              <a:rPr lang="ru-RU" sz="3600" b="1" dirty="0" err="1"/>
              <a:t>Дубарова</a:t>
            </a:r>
            <a:r>
              <a:rPr lang="ru-RU" sz="3600" b="1" dirty="0"/>
              <a:t>“  </a:t>
            </a: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5425B223-D255-62EF-32F2-2D4400AA425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36527" y="1561423"/>
            <a:ext cx="1928336" cy="1928336"/>
          </a:xfrm>
          <a:prstGeom prst="rect">
            <a:avLst/>
          </a:prstGeom>
          <a:effectLst>
            <a:softEdge rad="457200"/>
          </a:effectLst>
        </p:spPr>
      </p:pic>
    </p:spTree>
    <p:extLst>
      <p:ext uri="{BB962C8B-B14F-4D97-AF65-F5344CB8AC3E}">
        <p14:creationId xmlns:p14="http://schemas.microsoft.com/office/powerpoint/2010/main" val="176800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B149C-41F3-2CF3-F688-E5B5E3AC1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D7097D6C-E911-6A23-7A0E-1F40C1D1E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05C8E9B3-FC7F-5C7F-A6EB-B3708A4EB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56904"/>
            <a:ext cx="6858000" cy="5516088"/>
          </a:xfrm>
          <a:prstGeom prst="rect">
            <a:avLst/>
          </a:prstGeom>
          <a:effectLst>
            <a:softEdge rad="228600"/>
          </a:effectLst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40051F29-9AB4-65C0-3424-F36CBFE6F883}"/>
              </a:ext>
            </a:extLst>
          </p:cNvPr>
          <p:cNvSpPr txBox="1"/>
          <p:nvPr/>
        </p:nvSpPr>
        <p:spPr>
          <a:xfrm>
            <a:off x="4431363" y="201881"/>
            <a:ext cx="283923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4400" b="1" dirty="0"/>
              <a:t>Никулден</a:t>
            </a: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D1D901E6-A82E-86E6-CE9A-EC375DA92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0" y="1056904"/>
            <a:ext cx="5143500" cy="5599214"/>
          </a:xfrm>
          <a:prstGeom prst="rect">
            <a:avLst/>
          </a:prstGeom>
          <a:effectLst>
            <a:softEdge rad="2667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A72CC2D5-C967-141A-D71A-0825AFB42C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723" y="1208836"/>
            <a:ext cx="4976133" cy="459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523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F565097F-418D-F161-55A4-DC491C5D2D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1D95823-67D1-68C4-CDB6-3F0CDFBFB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96343"/>
            <a:ext cx="5143764" cy="3257717"/>
          </a:xfrm>
          <a:prstGeom prst="rect">
            <a:avLst/>
          </a:prstGeom>
          <a:effectLst>
            <a:softEdge rad="266700"/>
          </a:effectLst>
        </p:spPr>
      </p:pic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DAF0169C-723D-F43F-0664-823239E794E3}"/>
              </a:ext>
            </a:extLst>
          </p:cNvPr>
          <p:cNvSpPr txBox="1"/>
          <p:nvPr/>
        </p:nvSpPr>
        <p:spPr>
          <a:xfrm>
            <a:off x="1469572" y="203940"/>
            <a:ext cx="84037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4800" b="1" dirty="0"/>
              <a:t>"Никулденска етнопалитра"</a:t>
            </a:r>
          </a:p>
        </p:txBody>
      </p:sp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370C4E1C-026B-54C1-72FF-1610E3A19E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234" y="834808"/>
            <a:ext cx="5143765" cy="3111660"/>
          </a:xfrm>
          <a:prstGeom prst="rect">
            <a:avLst/>
          </a:prstGeom>
          <a:effectLst>
            <a:softEdge rad="266700"/>
          </a:effectLst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E6791888-DA08-4B0B-1CF9-9452D21110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7153" y="1730257"/>
            <a:ext cx="3133616" cy="2847079"/>
          </a:xfrm>
          <a:prstGeom prst="rect">
            <a:avLst/>
          </a:prstGeom>
          <a:effectLst>
            <a:softEdge rad="292100"/>
          </a:effectLst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7C2F1520-C936-6E4E-F6DA-847B12FE25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146" y="3396343"/>
            <a:ext cx="2714625" cy="3429000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92CCCED3-8F30-ECCE-07A6-C4E37E2CFA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71" y="203940"/>
            <a:ext cx="271462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11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91AF3-21BA-3C5C-BBF7-22D7F6805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2EED36E-3B30-E3A1-B628-B651A8C76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4744CA52-6AF1-B068-57A0-C113CDE292A7}"/>
              </a:ext>
            </a:extLst>
          </p:cNvPr>
          <p:cNvSpPr txBox="1"/>
          <p:nvPr/>
        </p:nvSpPr>
        <p:spPr>
          <a:xfrm>
            <a:off x="2231572" y="98363"/>
            <a:ext cx="718457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4400" b="1" dirty="0"/>
              <a:t>"Работилница за коледно настроение"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182107BE-F4BD-2D0E-0B1C-712DD704F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34772"/>
            <a:ext cx="3170464" cy="4227285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4C5C7199-21BD-BE64-B3B1-D951F96CD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5857" y="1465943"/>
            <a:ext cx="3170464" cy="4227285"/>
          </a:xfrm>
          <a:prstGeom prst="rect">
            <a:avLst/>
          </a:prstGeom>
          <a:effectLst>
            <a:softEdge rad="2540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BB0F313B-4B9E-D5D0-6011-5BC5AE6AE0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0436" y="2434772"/>
            <a:ext cx="2966984" cy="4227285"/>
          </a:xfrm>
          <a:prstGeom prst="rect">
            <a:avLst/>
          </a:prstGeom>
          <a:effectLst>
            <a:softEdge rad="3048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EF5B309B-6C21-6D0A-D3BE-C6F14165EE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7420" y="1505944"/>
            <a:ext cx="3170464" cy="4226253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680A31C0-3265-310E-4ABB-19F63DCD0D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" y="-680357"/>
            <a:ext cx="36576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9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10D11-7DBC-686C-2414-EF4FF8DF2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8011781A-A14E-04AF-15B1-3124D84A0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FAE0CA90-63E8-073C-C152-F3EE25942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33254"/>
            <a:ext cx="3420094" cy="4722865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9802C790-2EA5-FB32-FF89-18AF9C1322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5877" y="1555667"/>
            <a:ext cx="4138770" cy="2632795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12BF8538-6347-112E-2B13-9A90B92D1D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0431" y="1933254"/>
            <a:ext cx="3541568" cy="4722091"/>
          </a:xfrm>
          <a:prstGeom prst="rect">
            <a:avLst/>
          </a:prstGeom>
          <a:effectLst>
            <a:softEdge rad="203200"/>
          </a:effectLst>
        </p:spPr>
      </p:pic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D12A2A54-6BF4-3947-0A18-8FFA6A5AC98C}"/>
              </a:ext>
            </a:extLst>
          </p:cNvPr>
          <p:cNvSpPr txBox="1"/>
          <p:nvPr/>
        </p:nvSpPr>
        <p:spPr>
          <a:xfrm>
            <a:off x="2926896" y="309864"/>
            <a:ext cx="621673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"Работилница за коледно настроение"</a:t>
            </a:r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36F0AF81-A9C4-0B41-8BD7-6CAAA6934D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9262" y="3226345"/>
            <a:ext cx="4572000" cy="3429000"/>
          </a:xfrm>
          <a:prstGeom prst="rect">
            <a:avLst/>
          </a:prstGeom>
          <a:effectLst>
            <a:softEdge rad="469900"/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0BA4FD38-E24A-BD31-7B2C-76431216E6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104" y="-441166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35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BFFF-4825-4D60-8748-2D49CD00A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A5B53266-69EB-192B-714D-210CE5F53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53185302-0F7E-D3F6-1E1B-DDD95541DA30}"/>
              </a:ext>
            </a:extLst>
          </p:cNvPr>
          <p:cNvSpPr txBox="1"/>
          <p:nvPr/>
        </p:nvSpPr>
        <p:spPr>
          <a:xfrm>
            <a:off x="0" y="309864"/>
            <a:ext cx="12192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solidFill>
                  <a:prstClr val="black"/>
                </a:solidFill>
                <a:latin typeface="Aptos" panose="02110004020202020204"/>
              </a:rPr>
              <a:t>К</a:t>
            </a:r>
            <a:r>
              <a:rPr kumimoji="0" lang="ru-RU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онкурс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за </a:t>
            </a:r>
            <a:r>
              <a:rPr kumimoji="0" lang="ru-RU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коледарски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групи и песни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гр. Камено- 1 </a:t>
            </a:r>
            <a:r>
              <a:rPr kumimoji="0" lang="ru-RU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място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!</a:t>
            </a:r>
            <a:endParaRPr kumimoji="0" lang="bg-BG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52653371-DB8A-CE62-5F4F-E91170C54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3791" y="3250870"/>
            <a:ext cx="4572000" cy="3429000"/>
          </a:xfrm>
          <a:prstGeom prst="rect">
            <a:avLst/>
          </a:prstGeom>
          <a:effectLst>
            <a:softEdge rad="2667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1C33C766-41A7-EE73-14E3-48816C3501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911346"/>
            <a:ext cx="3593792" cy="4791722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26FB05EE-DC92-3544-BEC5-81DD09CBAA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1062" y="1911346"/>
            <a:ext cx="3709991" cy="4768524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D8B55863-3197-EED6-391B-54520F98B6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251" y="1284442"/>
            <a:ext cx="490108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35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6A570317-3E4E-4CE4-9DEF-2FEED4EA6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7B47F315-6B04-784A-253F-D1BD12521EAC}"/>
              </a:ext>
            </a:extLst>
          </p:cNvPr>
          <p:cNvSpPr txBox="1"/>
          <p:nvPr/>
        </p:nvSpPr>
        <p:spPr>
          <a:xfrm>
            <a:off x="265215" y="288414"/>
            <a:ext cx="116615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/>
              <a:t>Интерактивен урок по </a:t>
            </a:r>
            <a:r>
              <a:rPr lang="ru-RU" sz="4000" b="1" dirty="0" err="1"/>
              <a:t>български</a:t>
            </a:r>
            <a:r>
              <a:rPr lang="ru-RU" sz="4000" b="1" dirty="0"/>
              <a:t> </a:t>
            </a:r>
            <a:r>
              <a:rPr lang="ru-RU" sz="4000" b="1" dirty="0" err="1"/>
              <a:t>език</a:t>
            </a:r>
            <a:r>
              <a:rPr lang="ru-RU" sz="4000" b="1" dirty="0"/>
              <a:t> на тема</a:t>
            </a:r>
          </a:p>
          <a:p>
            <a:pPr algn="ctr"/>
            <a:r>
              <a:rPr lang="ru-RU" sz="4000" b="1" dirty="0"/>
              <a:t> „Лов на местоимения“</a:t>
            </a:r>
            <a:endParaRPr lang="bg-BG" sz="4000" b="1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7CBEFD27-F452-2A80-76CD-F1C0B6FD8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0560"/>
            <a:ext cx="7935686" cy="5227674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A4CA44C3-6316-8D05-2D87-0575343647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180" y="159766"/>
            <a:ext cx="4733925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23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3A4B7-9198-1BA7-606A-270D416D6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Картина, която съдържа текст, картина, есен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2701EC88-C8E1-178E-0EA8-67066F1D7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11A4C177-EC6A-1675-4080-743044391EA1}"/>
              </a:ext>
            </a:extLst>
          </p:cNvPr>
          <p:cNvSpPr txBox="1"/>
          <p:nvPr/>
        </p:nvSpPr>
        <p:spPr>
          <a:xfrm>
            <a:off x="0" y="309864"/>
            <a:ext cx="12192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 err="1">
                <a:solidFill>
                  <a:prstClr val="black"/>
                </a:solidFill>
                <a:latin typeface="Aptos" panose="02110004020202020204"/>
              </a:rPr>
              <a:t>Изложба</a:t>
            </a:r>
            <a:r>
              <a:rPr lang="ru-RU" sz="4400" b="1" dirty="0">
                <a:solidFill>
                  <a:prstClr val="black"/>
                </a:solidFill>
                <a:latin typeface="Aptos" panose="02110004020202020204"/>
              </a:rPr>
              <a:t> „ </a:t>
            </a:r>
            <a:r>
              <a:rPr lang="ru-RU" sz="4400" b="1" dirty="0" err="1">
                <a:solidFill>
                  <a:prstClr val="black"/>
                </a:solidFill>
                <a:latin typeface="Aptos" panose="02110004020202020204"/>
              </a:rPr>
              <a:t>Хоризонти</a:t>
            </a:r>
            <a:r>
              <a:rPr lang="ru-RU" sz="4400" b="1" dirty="0">
                <a:solidFill>
                  <a:prstClr val="black"/>
                </a:solidFill>
                <a:latin typeface="Aptos" panose="02110004020202020204"/>
              </a:rPr>
              <a:t> на </a:t>
            </a:r>
            <a:r>
              <a:rPr lang="ru-RU" sz="4400" b="1" dirty="0" err="1">
                <a:solidFill>
                  <a:prstClr val="black"/>
                </a:solidFill>
                <a:latin typeface="Aptos" panose="02110004020202020204"/>
              </a:rPr>
              <a:t>паметта</a:t>
            </a:r>
            <a:r>
              <a:rPr lang="ru-RU" sz="4400" b="1" dirty="0">
                <a:solidFill>
                  <a:prstClr val="black"/>
                </a:solidFill>
                <a:latin typeface="Aptos" panose="02110004020202020204"/>
              </a:rPr>
              <a:t> “, </a:t>
            </a:r>
            <a:r>
              <a:rPr lang="ru-RU" sz="4400" b="1" dirty="0" err="1">
                <a:solidFill>
                  <a:prstClr val="black"/>
                </a:solidFill>
                <a:latin typeface="Aptos" panose="02110004020202020204"/>
              </a:rPr>
              <a:t>представена</a:t>
            </a:r>
            <a:r>
              <a:rPr lang="ru-RU" sz="4400" b="1" dirty="0">
                <a:solidFill>
                  <a:prstClr val="black"/>
                </a:solidFill>
                <a:latin typeface="Aptos" panose="02110004020202020204"/>
              </a:rPr>
              <a:t> в </a:t>
            </a:r>
            <a:r>
              <a:rPr lang="ru-RU" sz="4400" b="1" dirty="0" err="1">
                <a:solidFill>
                  <a:prstClr val="black"/>
                </a:solidFill>
                <a:latin typeface="Aptos" panose="02110004020202020204"/>
              </a:rPr>
              <a:t>Културен</a:t>
            </a:r>
            <a:r>
              <a:rPr lang="ru-RU" sz="44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ru-RU" sz="4400" b="1" dirty="0" err="1">
                <a:solidFill>
                  <a:prstClr val="black"/>
                </a:solidFill>
                <a:latin typeface="Aptos" panose="02110004020202020204"/>
              </a:rPr>
              <a:t>център</a:t>
            </a:r>
            <a:r>
              <a:rPr lang="ru-RU" sz="4400" b="1" dirty="0">
                <a:solidFill>
                  <a:prstClr val="black"/>
                </a:solidFill>
                <a:latin typeface="Aptos" panose="02110004020202020204"/>
              </a:rPr>
              <a:t> „</a:t>
            </a:r>
            <a:r>
              <a:rPr lang="ru-RU" sz="4400" b="1" dirty="0" err="1">
                <a:solidFill>
                  <a:prstClr val="black"/>
                </a:solidFill>
                <a:latin typeface="Aptos" panose="02110004020202020204"/>
              </a:rPr>
              <a:t>Морско</a:t>
            </a:r>
            <a:r>
              <a:rPr lang="ru-RU" sz="4400" b="1" dirty="0">
                <a:solidFill>
                  <a:prstClr val="black"/>
                </a:solidFill>
                <a:latin typeface="Aptos" panose="02110004020202020204"/>
              </a:rPr>
              <a:t> казино“- гр. Бургас. </a:t>
            </a:r>
            <a:endParaRPr kumimoji="0" lang="bg-BG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F920FFB1-1AC4-4F5B-516F-5B36C64BD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2188028"/>
            <a:ext cx="3903024" cy="2927268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DACAF3E5-674A-62D4-6E86-DE2DF88BC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722" y="2245461"/>
            <a:ext cx="4077195" cy="2869835"/>
          </a:xfrm>
          <a:prstGeom prst="rect">
            <a:avLst/>
          </a:prstGeom>
          <a:effectLst>
            <a:softEdge rad="330200"/>
          </a:effectLst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36AC0C32-3503-BF13-2897-046D0AFBCC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0468" y="4369119"/>
            <a:ext cx="5177642" cy="2328665"/>
          </a:xfrm>
          <a:prstGeom prst="rect">
            <a:avLst/>
          </a:prstGeom>
          <a:effectLst>
            <a:softEdge rad="355600"/>
          </a:effectLst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4EC94416-BCF7-B606-9C17-63C287FA84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6479" y="3806143"/>
            <a:ext cx="3855521" cy="2891641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0BAAC255-2B94-B814-8B5A-7B3D80FA04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104" y="1987985"/>
            <a:ext cx="4595895" cy="282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25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E2BDCFDD-E1F1-8BDB-B07C-022B6FDE5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FEE825DB-1D55-87A0-9EB2-7E1C72926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4576" y="2268187"/>
            <a:ext cx="3847424" cy="436807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B94AA6AC-848A-D011-8FC6-F9118D333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7425" y="1662854"/>
            <a:ext cx="3847425" cy="4997463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15" name="Картина 14">
            <a:extLst>
              <a:ext uri="{FF2B5EF4-FFF2-40B4-BE49-F238E27FC236}">
                <a16:creationId xmlns:a16="http://schemas.microsoft.com/office/drawing/2014/main" id="{51DDFA7D-73FB-3FBD-89DF-09853EB63D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264842"/>
            <a:ext cx="3431969" cy="4580289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16" name="Текстово поле 15">
            <a:extLst>
              <a:ext uri="{FF2B5EF4-FFF2-40B4-BE49-F238E27FC236}">
                <a16:creationId xmlns:a16="http://schemas.microsoft.com/office/drawing/2014/main" id="{8247E6A2-5E4A-9F7E-7ABD-2E47EA62F8D2}"/>
              </a:ext>
            </a:extLst>
          </p:cNvPr>
          <p:cNvSpPr txBox="1"/>
          <p:nvPr/>
        </p:nvSpPr>
        <p:spPr>
          <a:xfrm>
            <a:off x="3906982" y="264842"/>
            <a:ext cx="80121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3600" b="1" dirty="0"/>
              <a:t>‘‘Да се прегърнем‘‘  -</a:t>
            </a:r>
          </a:p>
          <a:p>
            <a:pPr algn="ctr"/>
            <a:r>
              <a:rPr lang="bg-BG" sz="3600" b="1" dirty="0"/>
              <a:t>Международен ден на прегръдката</a:t>
            </a: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B81CFD43-A2C9-E52D-47E4-A636D23A91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12" y="3888058"/>
            <a:ext cx="325755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99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D48430E3-88EB-015E-E92D-9D351B37F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410109E2-ADF7-C798-20F2-DAF329E91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5302" y="3381830"/>
            <a:ext cx="3276600" cy="3276600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1D11441E-53B4-61DD-B397-A5A1D4754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76398"/>
            <a:ext cx="4124337" cy="3505202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D2BC1A7D-7FE3-4E4D-BE37-5C615A1A67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9639" y="3381830"/>
            <a:ext cx="2827565" cy="3229430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B7DE57CB-EE21-97D5-1EC5-6E6BAF1781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2887" y="1248231"/>
            <a:ext cx="3352800" cy="2485572"/>
          </a:xfrm>
          <a:prstGeom prst="rect">
            <a:avLst/>
          </a:prstGeom>
        </p:spPr>
      </p:pic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A4B74778-EF5B-B0F8-4ACD-DF1DBA72807C}"/>
              </a:ext>
            </a:extLst>
          </p:cNvPr>
          <p:cNvSpPr txBox="1"/>
          <p:nvPr/>
        </p:nvSpPr>
        <p:spPr>
          <a:xfrm>
            <a:off x="4332514" y="199570"/>
            <a:ext cx="22102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800" b="1" dirty="0"/>
              <a:t>Учим…</a:t>
            </a:r>
          </a:p>
        </p:txBody>
      </p:sp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F0A4505D-05BA-7AA6-96FF-8915601491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799" y="722140"/>
            <a:ext cx="4262431" cy="377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69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3104D-5244-C6C6-C9B8-0A518EA63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78AE4649-0AFF-236D-542D-91C2B7B9B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24C47E3A-1758-9273-7F4B-2EC692CB1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40628"/>
            <a:ext cx="3572488" cy="2677885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114141B-928F-A076-C862-F670D0129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4879" y="3940627"/>
            <a:ext cx="3742606" cy="2677885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35797E9A-5661-F122-1C37-05B9459BC3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39486"/>
            <a:ext cx="3048004" cy="2286003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0A8DF018-38E5-6C80-F5D7-4C223E0B76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3996" y="239486"/>
            <a:ext cx="3048004" cy="2286003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0FF97531-381D-B4E0-ADE0-665044E053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9877" y="3902524"/>
            <a:ext cx="3672123" cy="2754092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54F33BB8-E6F7-C8DA-FEE9-BD80066CA6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64859" y="1268190"/>
            <a:ext cx="3672116" cy="2754087"/>
          </a:xfrm>
          <a:prstGeom prst="rect">
            <a:avLst/>
          </a:prstGeom>
        </p:spPr>
      </p:pic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00E937FC-AEE6-ED33-2EC5-1652ECD5EBA3}"/>
              </a:ext>
            </a:extLst>
          </p:cNvPr>
          <p:cNvSpPr txBox="1"/>
          <p:nvPr/>
        </p:nvSpPr>
        <p:spPr>
          <a:xfrm>
            <a:off x="4174879" y="239486"/>
            <a:ext cx="33073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800" b="1" dirty="0"/>
              <a:t>Проекти …</a:t>
            </a:r>
          </a:p>
        </p:txBody>
      </p:sp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63768A94-F00F-5CF3-0264-55DE9CEC8C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25486" y="1224639"/>
            <a:ext cx="3570514" cy="2677885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E462D372-828B-7F29-4B87-D4F9EEEB5B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713" y="862891"/>
            <a:ext cx="4762500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4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273FCB3D-A0EA-D20B-8B07-1FC021413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A27BF97F-A8C9-D7D5-C796-73A12E1E4791}"/>
              </a:ext>
            </a:extLst>
          </p:cNvPr>
          <p:cNvSpPr txBox="1"/>
          <p:nvPr/>
        </p:nvSpPr>
        <p:spPr>
          <a:xfrm>
            <a:off x="2537172" y="174170"/>
            <a:ext cx="71176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800" b="1" dirty="0"/>
              <a:t>Коледни празненства…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067AFDA5-8906-03C7-BF0A-E144530EB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6468" y="1005167"/>
            <a:ext cx="3500676" cy="3056827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34356FE5-9364-ED1F-5097-DA456F201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857" y="1005167"/>
            <a:ext cx="3823415" cy="2746828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4A6E689E-937A-0EA7-4A29-C3844A3AD2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7789" y="3373651"/>
            <a:ext cx="4554210" cy="331017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A7A23A81-12B8-BAAF-4F24-6FD2C80947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2159" y="3373651"/>
            <a:ext cx="4380716" cy="348434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12132006-9293-4B09-9A5E-BEFE970C00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7113" y="4315344"/>
            <a:ext cx="3500676" cy="2368484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6F496466-61B9-4B50-8D7F-4BB58075F4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7" y="151478"/>
            <a:ext cx="250507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80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A398F3F0-EE6E-6D3C-C9FA-19C59C262D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8A622DD0-6E00-6E8D-49D2-BA2C59001EE2}"/>
              </a:ext>
            </a:extLst>
          </p:cNvPr>
          <p:cNvSpPr txBox="1"/>
          <p:nvPr/>
        </p:nvSpPr>
        <p:spPr>
          <a:xfrm>
            <a:off x="843603" y="225631"/>
            <a:ext cx="1067471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4400" b="1" dirty="0"/>
              <a:t>Обучения и квалификации на учители :</a:t>
            </a:r>
          </a:p>
          <a:p>
            <a:pPr algn="ctr"/>
            <a:r>
              <a:rPr lang="bg-BG" sz="4400" b="1" dirty="0"/>
              <a:t>- ,,Училища за пример‘‘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C639D4CC-5BD6-4769-8CE8-E7B3A00BD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5943" y="2750256"/>
            <a:ext cx="5521120" cy="4138551"/>
          </a:xfrm>
          <a:prstGeom prst="rect">
            <a:avLst/>
          </a:prstGeom>
          <a:effectLst>
            <a:softEdge rad="266700"/>
          </a:effectLst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5E82B3F7-23B2-D58F-D9B7-D147FC309F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0958" y="1495218"/>
            <a:ext cx="6012320" cy="4377129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15" name="Картина 14">
            <a:extLst>
              <a:ext uri="{FF2B5EF4-FFF2-40B4-BE49-F238E27FC236}">
                <a16:creationId xmlns:a16="http://schemas.microsoft.com/office/drawing/2014/main" id="{3FFD1D38-9F55-050D-E0A6-10CA00D35D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524" y="4121672"/>
            <a:ext cx="4762500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73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57713AA5-230A-CEA9-0319-875D7D0F3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978329E5-F56C-02CC-CB83-44A88F571E46}"/>
              </a:ext>
            </a:extLst>
          </p:cNvPr>
          <p:cNvSpPr txBox="1"/>
          <p:nvPr/>
        </p:nvSpPr>
        <p:spPr>
          <a:xfrm>
            <a:off x="1029194" y="130030"/>
            <a:ext cx="111628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/>
              <a:t>„</a:t>
            </a:r>
            <a:r>
              <a:rPr lang="ru-RU" sz="4400" b="1" dirty="0" err="1"/>
              <a:t>Заедно</a:t>
            </a:r>
            <a:r>
              <a:rPr lang="ru-RU" sz="4400" b="1" dirty="0"/>
              <a:t> в </a:t>
            </a:r>
            <a:r>
              <a:rPr lang="ru-RU" sz="4400" b="1" dirty="0" err="1"/>
              <a:t>науката</a:t>
            </a:r>
            <a:r>
              <a:rPr lang="ru-RU" sz="4400" b="1" dirty="0"/>
              <a:t>, спорта и </a:t>
            </a:r>
            <a:r>
              <a:rPr lang="ru-RU" sz="4400" b="1" dirty="0" err="1"/>
              <a:t>изкуствата</a:t>
            </a:r>
            <a:r>
              <a:rPr lang="ru-RU" sz="4400" b="1" dirty="0"/>
              <a:t>’’</a:t>
            </a:r>
            <a:r>
              <a:rPr lang="ru-RU" dirty="0"/>
              <a:t>“</a:t>
            </a:r>
            <a:endParaRPr lang="bg-BG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8E2FF349-24C0-A63E-A170-47F27CB17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73236"/>
            <a:ext cx="4521014" cy="2545278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64803549-9D9B-E7DF-1F72-DE1A3EA437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6799" y="2784764"/>
            <a:ext cx="4198399" cy="3152899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144FF6F4-DF8F-8BAE-2F5C-7F0D8FE812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7714" y="899471"/>
            <a:ext cx="4354286" cy="3265715"/>
          </a:xfrm>
          <a:prstGeom prst="rect">
            <a:avLst/>
          </a:prstGeom>
          <a:effectLst>
            <a:softEdge rad="266700"/>
          </a:effectLst>
        </p:spPr>
      </p:pic>
      <p:pic>
        <p:nvPicPr>
          <p:cNvPr id="12" name="Картина 11">
            <a:extLst>
              <a:ext uri="{FF2B5EF4-FFF2-40B4-BE49-F238E27FC236}">
                <a16:creationId xmlns:a16="http://schemas.microsoft.com/office/drawing/2014/main" id="{C49BF7FB-E936-6520-E55F-3A300F67EA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32" y="899471"/>
            <a:ext cx="31432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45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BB1ECC91-B3DA-3CB8-BBDE-B0AB8B134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9E6E7B00-F923-AF65-E498-027CFACC9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1880"/>
            <a:ext cx="4061361" cy="290493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9790FD04-F0DF-17BB-48BA-CBFF88914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8999"/>
            <a:ext cx="3930732" cy="3227121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6C3D1744-0CE1-4000-1F20-70B77C27BC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6117" y="3415639"/>
            <a:ext cx="4021733" cy="3238995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56E79FD5-9FF9-44FE-7974-D88912C07D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5236" y="203365"/>
            <a:ext cx="3546764" cy="290345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A808C618-EF67-FB4A-53C3-B4C82AC52B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3236" y="3428999"/>
            <a:ext cx="3728764" cy="3225635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0ED9D120-33AC-F18F-44A2-DE6751017790}"/>
              </a:ext>
            </a:extLst>
          </p:cNvPr>
          <p:cNvSpPr txBox="1"/>
          <p:nvPr/>
        </p:nvSpPr>
        <p:spPr>
          <a:xfrm>
            <a:off x="4083175" y="201880"/>
            <a:ext cx="47452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600" b="1" dirty="0"/>
              <a:t>Майсторски класове</a:t>
            </a:r>
          </a:p>
        </p:txBody>
      </p:sp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955228B5-C220-2296-8D34-1584B6ED70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926" y="848211"/>
            <a:ext cx="3581924" cy="2555041"/>
          </a:xfrm>
          <a:prstGeom prst="rect">
            <a:avLst/>
          </a:prstGeom>
          <a:effectLst>
            <a:softEdge rad="469900"/>
          </a:effectLst>
        </p:spPr>
      </p:pic>
    </p:spTree>
    <p:extLst>
      <p:ext uri="{BB962C8B-B14F-4D97-AF65-F5344CB8AC3E}">
        <p14:creationId xmlns:p14="http://schemas.microsoft.com/office/powerpoint/2010/main" val="94983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1E379F25-269C-A453-A984-572DE5DBE6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DD53D19B-12F8-152C-4D5E-D28B6B10BF1D}"/>
              </a:ext>
            </a:extLst>
          </p:cNvPr>
          <p:cNvSpPr txBox="1"/>
          <p:nvPr/>
        </p:nvSpPr>
        <p:spPr>
          <a:xfrm>
            <a:off x="3621974" y="261258"/>
            <a:ext cx="3849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000" b="1" dirty="0" err="1"/>
              <a:t>Стем</a:t>
            </a:r>
            <a:r>
              <a:rPr lang="bg-BG" sz="4000" b="1" dirty="0"/>
              <a:t> обучение</a:t>
            </a: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99531531-E81C-E643-3B7F-03A5D5461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7322" y="801998"/>
            <a:ext cx="4805548" cy="3604161"/>
          </a:xfrm>
          <a:prstGeom prst="rect">
            <a:avLst/>
          </a:prstGeom>
          <a:effectLst>
            <a:softEdge rad="330200"/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BE02B40C-F4B3-6A16-3F42-3E1925E03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4276" y="1445583"/>
            <a:ext cx="2387723" cy="2883048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EB0A7D09-B771-85B5-6AAB-260684306B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7476" y="3670094"/>
            <a:ext cx="2705239" cy="2876698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A7768F10-7F38-D394-B226-263594347D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563064"/>
            <a:ext cx="2724290" cy="264808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92E774AE-B817-BA9E-693E-C731AA08A4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232" y="3714351"/>
            <a:ext cx="3524250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59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59DF2F19-5AFD-659C-BD90-A4C678B90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407"/>
            <a:ext cx="12191999" cy="6858000"/>
          </a:xfrm>
          <a:prstGeom prst="rect">
            <a:avLst/>
          </a:prstGeom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DDD3D8EC-3BD7-D213-512B-14267A3DE47B}"/>
              </a:ext>
            </a:extLst>
          </p:cNvPr>
          <p:cNvSpPr txBox="1"/>
          <p:nvPr/>
        </p:nvSpPr>
        <p:spPr>
          <a:xfrm rot="20668649">
            <a:off x="4215740" y="1900050"/>
            <a:ext cx="3212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800" b="1" dirty="0"/>
              <a:t>Награди..</a:t>
            </a: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1F4B5EEB-D91C-549B-6B82-4C98275F55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133"/>
            <a:ext cx="4308033" cy="6311736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04AA561A-F87F-205F-B83F-323C555475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243" y="273132"/>
            <a:ext cx="5144756" cy="6424551"/>
          </a:xfrm>
          <a:prstGeom prst="rect">
            <a:avLst/>
          </a:prstGeom>
          <a:effectLst>
            <a:softEdge rad="304800"/>
          </a:effectLst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55DEA055-6E34-8B72-B68C-95ABD84B15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685" y="-56405"/>
            <a:ext cx="8098971" cy="631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7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split orient="vert"/>
      </p:transition>
    </mc:Choice>
    <mc:Fallback xmlns="">
      <p:transition spd="slow" advClick="0" advTm="2000">
        <p:split orient="vert"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1A396258-AF5F-5968-F6DC-AA0E14D1E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19C3CB5-EEF2-BDE5-C3FF-AE90E2D68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427" y="188355"/>
            <a:ext cx="3470316" cy="4627088"/>
          </a:xfrm>
          <a:prstGeom prst="rect">
            <a:avLst/>
          </a:prstGeom>
          <a:effectLst>
            <a:softEdge rad="3048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D315B581-F9B7-D494-637B-530635C057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4" y="0"/>
            <a:ext cx="4457205" cy="3342904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D4CC952D-74C6-0768-1E05-AC9A379506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0344">
            <a:off x="6956220" y="2887270"/>
            <a:ext cx="2571750" cy="3429000"/>
          </a:xfrm>
          <a:prstGeom prst="rect">
            <a:avLst/>
          </a:prstGeom>
          <a:effectLst>
            <a:softEdge rad="393700"/>
          </a:effectLst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C816B688-8290-0C83-4F3A-BD3F21F91C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466258">
            <a:off x="4139255" y="1620982"/>
            <a:ext cx="2712027" cy="3616036"/>
          </a:xfrm>
          <a:prstGeom prst="rect">
            <a:avLst/>
          </a:prstGeom>
          <a:effectLst>
            <a:softEdge rad="190500"/>
          </a:effectLst>
        </p:spPr>
      </p:pic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764A69E2-9620-F3EA-56A1-A385B2C0CE25}"/>
              </a:ext>
            </a:extLst>
          </p:cNvPr>
          <p:cNvSpPr txBox="1"/>
          <p:nvPr/>
        </p:nvSpPr>
        <p:spPr>
          <a:xfrm>
            <a:off x="2992582" y="375631"/>
            <a:ext cx="64492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600" b="1" dirty="0"/>
              <a:t>Заедно работим всеки ден…</a:t>
            </a:r>
          </a:p>
        </p:txBody>
      </p:sp>
      <p:pic>
        <p:nvPicPr>
          <p:cNvPr id="15" name="Картина 14">
            <a:extLst>
              <a:ext uri="{FF2B5EF4-FFF2-40B4-BE49-F238E27FC236}">
                <a16:creationId xmlns:a16="http://schemas.microsoft.com/office/drawing/2014/main" id="{B737397D-391A-ECD1-DC6B-F5697CD940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056" y="2209263"/>
            <a:ext cx="439102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12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E9F80-E0DB-6E61-A22B-EC92742E2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CD9BA585-294C-0521-5C61-876E0CCFA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8C55C40E-334C-22F4-D823-09058958511C}"/>
              </a:ext>
            </a:extLst>
          </p:cNvPr>
          <p:cNvSpPr txBox="1"/>
          <p:nvPr/>
        </p:nvSpPr>
        <p:spPr>
          <a:xfrm>
            <a:off x="2078182" y="178131"/>
            <a:ext cx="74863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000" b="1" dirty="0"/>
              <a:t>И празнуваме ден след ден…</a:t>
            </a:r>
          </a:p>
        </p:txBody>
      </p:sp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5EB425A8-B979-B1C7-F93D-F1C5C7926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81943"/>
            <a:ext cx="3384468" cy="4197926"/>
          </a:xfrm>
          <a:prstGeom prst="rect">
            <a:avLst/>
          </a:prstGeom>
          <a:effectLst>
            <a:softEdge rad="406400"/>
          </a:effectLst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0F77DECD-8DD1-C560-F27F-0C0B00F32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6643" y="979715"/>
            <a:ext cx="3055249" cy="4708566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B8ED7F10-BCB0-ADDE-4245-66277BB6F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2649" y="886017"/>
            <a:ext cx="6729349" cy="5793852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9AE1F400-C013-F122-CEA1-8091ADC638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6614" y="347355"/>
            <a:ext cx="2986643" cy="2986643"/>
          </a:xfrm>
          <a:prstGeom prst="rect">
            <a:avLst/>
          </a:prstGeom>
          <a:effectLst>
            <a:softEdge rad="368300"/>
          </a:effectLst>
        </p:spPr>
      </p:pic>
    </p:spTree>
    <p:extLst>
      <p:ext uri="{BB962C8B-B14F-4D97-AF65-F5344CB8AC3E}">
        <p14:creationId xmlns:p14="http://schemas.microsoft.com/office/powerpoint/2010/main" val="325957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Картина 21">
            <a:extLst>
              <a:ext uri="{FF2B5EF4-FFF2-40B4-BE49-F238E27FC236}">
                <a16:creationId xmlns:a16="http://schemas.microsoft.com/office/drawing/2014/main" id="{71767A3F-0635-23FE-3496-5D08F93E1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Картина 23">
            <a:extLst>
              <a:ext uri="{FF2B5EF4-FFF2-40B4-BE49-F238E27FC236}">
                <a16:creationId xmlns:a16="http://schemas.microsoft.com/office/drawing/2014/main" id="{695D971A-0C4E-DBA6-5139-44663FCC1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175"/>
            <a:ext cx="5704114" cy="6343650"/>
          </a:xfrm>
          <a:prstGeom prst="rect">
            <a:avLst/>
          </a:prstGeom>
        </p:spPr>
      </p:pic>
      <p:pic>
        <p:nvPicPr>
          <p:cNvPr id="28" name="Картина 27">
            <a:extLst>
              <a:ext uri="{FF2B5EF4-FFF2-40B4-BE49-F238E27FC236}">
                <a16:creationId xmlns:a16="http://schemas.microsoft.com/office/drawing/2014/main" id="{8E8E8C3D-CB36-FF3D-8801-1EE79DB22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2028825"/>
            <a:ext cx="4572000" cy="4572000"/>
          </a:xfrm>
          <a:prstGeom prst="rect">
            <a:avLst/>
          </a:prstGeom>
        </p:spPr>
      </p:pic>
      <p:sp>
        <p:nvSpPr>
          <p:cNvPr id="30" name="Текстово поле 29">
            <a:extLst>
              <a:ext uri="{FF2B5EF4-FFF2-40B4-BE49-F238E27FC236}">
                <a16:creationId xmlns:a16="http://schemas.microsoft.com/office/drawing/2014/main" id="{6A286DB6-67F0-6017-57E1-16E18FC77321}"/>
              </a:ext>
            </a:extLst>
          </p:cNvPr>
          <p:cNvSpPr txBox="1"/>
          <p:nvPr/>
        </p:nvSpPr>
        <p:spPr>
          <a:xfrm>
            <a:off x="5614307" y="89833"/>
            <a:ext cx="626472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Благодарим за вниманието!</a:t>
            </a:r>
            <a:r>
              <a:rPr kumimoji="0" 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2193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plit orient="vert"/>
      </p:transition>
    </mc:Choice>
    <mc:Fallback xmlns="">
      <p:transition spd="slow" advClick="0" advTm="3000">
        <p:split orient="vert"/>
      </p:transition>
    </mc:Fallback>
  </mc:AlternateContent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A1E07BD9736A4CB4D0732290651723" ma:contentTypeVersion="18" ma:contentTypeDescription="Create a new document." ma:contentTypeScope="" ma:versionID="2578a0826f9e6e9e596de21033bdb4d1">
  <xsd:schema xmlns:xsd="http://www.w3.org/2001/XMLSchema" xmlns:xs="http://www.w3.org/2001/XMLSchema" xmlns:p="http://schemas.microsoft.com/office/2006/metadata/properties" xmlns:ns3="8bd58ca8-d7f5-4730-8d54-61f0f0ff201d" xmlns:ns4="d007028e-dc95-4661-be61-fc7677492aa2" targetNamespace="http://schemas.microsoft.com/office/2006/metadata/properties" ma:root="true" ma:fieldsID="12dea547bc06293d634c547627cf2512" ns3:_="" ns4:_="">
    <xsd:import namespace="8bd58ca8-d7f5-4730-8d54-61f0f0ff201d"/>
    <xsd:import namespace="d007028e-dc95-4661-be61-fc7677492aa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MediaServiceLocation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  <xsd:element ref="ns4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d58ca8-d7f5-4730-8d54-61f0f0ff201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07028e-dc95-4661-be61-fc7677492a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5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007028e-dc95-4661-be61-fc7677492aa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CC98A0-4754-42B4-85F1-1205BF8FB1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d58ca8-d7f5-4730-8d54-61f0f0ff201d"/>
    <ds:schemaRef ds:uri="d007028e-dc95-4661-be61-fc7677492a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69DAF52-DAA9-41B9-B24E-4E9B868159EF}">
  <ds:schemaRefs>
    <ds:schemaRef ds:uri="http://purl.org/dc/elements/1.1/"/>
    <ds:schemaRef ds:uri="http://schemas.microsoft.com/office/2006/documentManagement/types"/>
    <ds:schemaRef ds:uri="d007028e-dc95-4661-be61-fc7677492aa2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  <ds:schemaRef ds:uri="8bd58ca8-d7f5-4730-8d54-61f0f0ff201d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9F906A7-E626-4D09-B3D9-A28432EEBB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3787</TotalTime>
  <Words>377</Words>
  <Application>Microsoft Office PowerPoint</Application>
  <PresentationFormat>Широк екран</PresentationFormat>
  <Paragraphs>60</Paragraphs>
  <Slides>46</Slides>
  <Notes>1</Notes>
  <HiddenSlides>0</HiddenSlides>
  <MMClips>2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46</vt:i4>
      </vt:variant>
    </vt:vector>
  </HeadingPairs>
  <TitlesOfParts>
    <vt:vector size="51" baseType="lpstr">
      <vt:lpstr>Aptos</vt:lpstr>
      <vt:lpstr>Aptos Display</vt:lpstr>
      <vt:lpstr>Arial</vt:lpstr>
      <vt:lpstr>book antiqua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Миглена Й. Петрова</dc:creator>
  <cp:lastModifiedBy>Миглена Й. Петрова</cp:lastModifiedBy>
  <cp:revision>19</cp:revision>
  <dcterms:created xsi:type="dcterms:W3CDTF">2026-02-09T06:39:21Z</dcterms:created>
  <dcterms:modified xsi:type="dcterms:W3CDTF">2026-02-16T12:04:51Z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ContentTypeId" pid="2">
    <vt:lpwstr>0x010100CCA1E07BD9736A4CB4D0732290651723</vt:lpwstr>
  </property>
  <property fmtid="{D5CDD505-2E9C-101B-9397-08002B2CF9AE}" name="NXPowerLiteLastOptimized" pid="3">
    <vt:lpwstr>24053523</vt:lpwstr>
  </property>
  <property fmtid="{D5CDD505-2E9C-101B-9397-08002B2CF9AE}" name="NXPowerLiteSettings" pid="4">
    <vt:lpwstr>F7000400038000</vt:lpwstr>
  </property>
  <property fmtid="{D5CDD505-2E9C-101B-9397-08002B2CF9AE}" name="NXPowerLiteVersion" pid="5">
    <vt:lpwstr>S10.9.5</vt:lpwstr>
  </property>
</Properties>
</file>