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handoutMasterIdLst>
    <p:handoutMasterId r:id="rId58"/>
  </p:handoutMasterIdLst>
  <p:sldIdLst>
    <p:sldId id="256" r:id="rId2"/>
    <p:sldId id="260" r:id="rId3"/>
    <p:sldId id="283" r:id="rId4"/>
    <p:sldId id="261" r:id="rId5"/>
    <p:sldId id="263" r:id="rId6"/>
    <p:sldId id="284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75" r:id="rId29"/>
    <p:sldId id="299" r:id="rId30"/>
    <p:sldId id="295" r:id="rId31"/>
    <p:sldId id="277" r:id="rId32"/>
    <p:sldId id="301" r:id="rId33"/>
    <p:sldId id="276" r:id="rId34"/>
    <p:sldId id="296" r:id="rId35"/>
    <p:sldId id="297" r:id="rId36"/>
    <p:sldId id="300" r:id="rId37"/>
    <p:sldId id="298" r:id="rId38"/>
    <p:sldId id="302" r:id="rId39"/>
    <p:sldId id="314" r:id="rId40"/>
    <p:sldId id="304" r:id="rId41"/>
    <p:sldId id="282" r:id="rId42"/>
    <p:sldId id="307" r:id="rId43"/>
    <p:sldId id="309" r:id="rId44"/>
    <p:sldId id="308" r:id="rId45"/>
    <p:sldId id="310" r:id="rId46"/>
    <p:sldId id="305" r:id="rId47"/>
    <p:sldId id="311" r:id="rId48"/>
    <p:sldId id="312" r:id="rId49"/>
    <p:sldId id="320" r:id="rId50"/>
    <p:sldId id="317" r:id="rId51"/>
    <p:sldId id="318" r:id="rId52"/>
    <p:sldId id="319" r:id="rId53"/>
    <p:sldId id="316" r:id="rId54"/>
    <p:sldId id="313" r:id="rId55"/>
    <p:sldId id="321" r:id="rId56"/>
    <p:sldId id="315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004" autoAdjust="0"/>
    <p:restoredTop sz="94660" autoAdjust="0"/>
  </p:normalViewPr>
  <p:slideViewPr>
    <p:cSldViewPr snapToGrid="0" showGuides="1">
      <p:cViewPr varScale="1">
        <p:scale>
          <a:sx n="71" d="100"/>
          <a:sy n="71" d="100"/>
        </p:scale>
        <p:origin x="84" y="54"/>
      </p:cViewPr>
      <p:guideLst>
        <p:guide orient="horz" pos="2160"/>
        <p:guide pos="38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765881"/>
      </p:ext>
    </p:extLst>
  </p:cSld>
  <p:clrMapOvr>
    <a:masterClrMapping/>
  </p:clrMapOvr>
  <p:transition spd="slow" advClick="0" advTm="7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28656"/>
      </p:ext>
    </p:extLst>
  </p:cSld>
  <p:clrMapOvr>
    <a:masterClrMapping/>
  </p:clrMapOvr>
  <p:transition spd="slow" advClick="0" advTm="7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869411"/>
      </p:ext>
    </p:extLst>
  </p:cSld>
  <p:clrMapOvr>
    <a:masterClrMapping/>
  </p:clrMapOvr>
  <p:transition spd="slow" advClick="0" advTm="7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715370"/>
      </p:ext>
    </p:extLst>
  </p:cSld>
  <p:clrMapOvr>
    <a:masterClrMapping/>
  </p:clrMapOvr>
  <p:transition spd="slow" advClick="0" advTm="7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942740"/>
      </p:ext>
    </p:extLst>
  </p:cSld>
  <p:clrMapOvr>
    <a:masterClrMapping/>
  </p:clrMapOvr>
  <p:transition spd="slow" advClick="0" advTm="7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273963"/>
      </p:ext>
    </p:extLst>
  </p:cSld>
  <p:clrMapOvr>
    <a:masterClrMapping/>
  </p:clrMapOvr>
  <p:transition spd="slow" advClick="0" advTm="7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636882"/>
      </p:ext>
    </p:extLst>
  </p:cSld>
  <p:clrMapOvr>
    <a:masterClrMapping/>
  </p:clrMapOvr>
  <p:transition spd="slow" advClick="0" advTm="7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752909"/>
      </p:ext>
    </p:extLst>
  </p:cSld>
  <p:clrMapOvr>
    <a:masterClrMapping/>
  </p:clrMapOvr>
  <p:transition spd="slow" advClick="0" advTm="7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875519"/>
      </p:ext>
    </p:extLst>
  </p:cSld>
  <p:clrMapOvr>
    <a:masterClrMapping/>
  </p:clrMapOvr>
  <p:transition spd="slow" advClick="0" advTm="7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535682"/>
      </p:ext>
    </p:extLst>
  </p:cSld>
  <p:clrMapOvr>
    <a:masterClrMapping/>
  </p:clrMapOvr>
  <p:transition spd="slow" advClick="0" advTm="7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255724"/>
      </p:ext>
    </p:extLst>
  </p:cSld>
  <p:clrMapOvr>
    <a:masterClrMapping/>
  </p:clrMapOvr>
  <p:transition spd="slow" advClick="0" advTm="7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10.02.2026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6C23C0-159C-47CC-96FD-EE4D2B5755E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86534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Click="0" advTm="7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6.sv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3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57.svg"/><Relationship Id="rId3" Type="http://schemas.openxmlformats.org/officeDocument/2006/relationships/image" Target="../media/image40.png"/><Relationship Id="rId7" Type="http://schemas.openxmlformats.org/officeDocument/2006/relationships/image" Target="../media/image42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11" Type="http://schemas.openxmlformats.org/officeDocument/2006/relationships/image" Target="../media/image46.png"/><Relationship Id="rId5" Type="http://schemas.openxmlformats.org/officeDocument/2006/relationships/image" Target="../media/image41.png"/><Relationship Id="rId10" Type="http://schemas.openxmlformats.org/officeDocument/2006/relationships/image" Target="../media/image45.jpeg"/><Relationship Id="rId4" Type="http://schemas.openxmlformats.org/officeDocument/2006/relationships/image" Target="../media/image48.svg"/><Relationship Id="rId9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7.png"/><Relationship Id="rId7" Type="http://schemas.openxmlformats.org/officeDocument/2006/relationships/image" Target="../media/image48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svg"/><Relationship Id="rId11" Type="http://schemas.openxmlformats.org/officeDocument/2006/relationships/image" Target="../media/image64.svg"/><Relationship Id="rId5" Type="http://schemas.openxmlformats.org/officeDocument/2006/relationships/image" Target="../media/image47.png"/><Relationship Id="rId10" Type="http://schemas.openxmlformats.org/officeDocument/2006/relationships/image" Target="../media/image50.png"/><Relationship Id="rId4" Type="http://schemas.openxmlformats.org/officeDocument/2006/relationships/image" Target="../media/image43.svg"/><Relationship Id="rId9" Type="http://schemas.openxmlformats.org/officeDocument/2006/relationships/image" Target="../media/image62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8.svg"/><Relationship Id="rId5" Type="http://schemas.openxmlformats.org/officeDocument/2006/relationships/image" Target="../media/image40.png"/><Relationship Id="rId4" Type="http://schemas.openxmlformats.org/officeDocument/2006/relationships/image" Target="../media/image36.jpeg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1.png"/><Relationship Id="rId4" Type="http://schemas.openxmlformats.org/officeDocument/2006/relationships/image" Target="../media/image48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53.jpeg"/><Relationship Id="rId3" Type="http://schemas.openxmlformats.org/officeDocument/2006/relationships/image" Target="../media/image51.png"/><Relationship Id="rId7" Type="http://schemas.openxmlformats.org/officeDocument/2006/relationships/image" Target="../media/image37.png"/><Relationship Id="rId12" Type="http://schemas.openxmlformats.org/officeDocument/2006/relationships/image" Target="../media/image46.sv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svg"/><Relationship Id="rId11" Type="http://schemas.openxmlformats.org/officeDocument/2006/relationships/image" Target="../media/image39.png"/><Relationship Id="rId5" Type="http://schemas.openxmlformats.org/officeDocument/2006/relationships/image" Target="../media/image52.png"/><Relationship Id="rId10" Type="http://schemas.openxmlformats.org/officeDocument/2006/relationships/image" Target="../media/image59.svg"/><Relationship Id="rId4" Type="http://schemas.openxmlformats.org/officeDocument/2006/relationships/image" Target="../media/image66.svg"/><Relationship Id="rId9" Type="http://schemas.openxmlformats.org/officeDocument/2006/relationships/image" Target="../media/image47.png"/><Relationship Id="rId1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image" Target="../media/image72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40.png"/><Relationship Id="rId7" Type="http://schemas.openxmlformats.org/officeDocument/2006/relationships/image" Target="../media/image5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1.png"/><Relationship Id="rId4" Type="http://schemas.openxmlformats.org/officeDocument/2006/relationships/image" Target="../media/image48.svg"/><Relationship Id="rId9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40.png"/><Relationship Id="rId7" Type="http://schemas.openxmlformats.org/officeDocument/2006/relationships/image" Target="../media/image60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1.png"/><Relationship Id="rId4" Type="http://schemas.openxmlformats.org/officeDocument/2006/relationships/image" Target="../media/image48.svg"/><Relationship Id="rId9" Type="http://schemas.openxmlformats.org/officeDocument/2006/relationships/image" Target="../media/image6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40.png"/><Relationship Id="rId7" Type="http://schemas.openxmlformats.org/officeDocument/2006/relationships/image" Target="../media/image63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1.png"/><Relationship Id="rId4" Type="http://schemas.openxmlformats.org/officeDocument/2006/relationships/image" Target="../media/image48.svg"/><Relationship Id="rId9" Type="http://schemas.openxmlformats.org/officeDocument/2006/relationships/image" Target="../media/image6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40.png"/><Relationship Id="rId7" Type="http://schemas.openxmlformats.org/officeDocument/2006/relationships/image" Target="../media/image66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1.png"/><Relationship Id="rId4" Type="http://schemas.openxmlformats.org/officeDocument/2006/relationships/image" Target="../media/image48.svg"/><Relationship Id="rId9" Type="http://schemas.openxmlformats.org/officeDocument/2006/relationships/image" Target="../media/image6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84.jpeg"/><Relationship Id="rId7" Type="http://schemas.openxmlformats.org/officeDocument/2006/relationships/image" Target="../media/image88.jpeg"/><Relationship Id="rId12" Type="http://schemas.openxmlformats.org/officeDocument/2006/relationships/image" Target="../media/image93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7.jpeg"/><Relationship Id="rId11" Type="http://schemas.openxmlformats.org/officeDocument/2006/relationships/image" Target="../media/image92.jpeg"/><Relationship Id="rId5" Type="http://schemas.openxmlformats.org/officeDocument/2006/relationships/image" Target="../media/image86.jpeg"/><Relationship Id="rId10" Type="http://schemas.openxmlformats.org/officeDocument/2006/relationships/image" Target="../media/image91.jpeg"/><Relationship Id="rId4" Type="http://schemas.openxmlformats.org/officeDocument/2006/relationships/image" Target="../media/image85.jpeg"/><Relationship Id="rId9" Type="http://schemas.openxmlformats.org/officeDocument/2006/relationships/image" Target="../media/image90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95.jpeg"/><Relationship Id="rId7" Type="http://schemas.openxmlformats.org/officeDocument/2006/relationships/image" Target="../media/image99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10" Type="http://schemas.openxmlformats.org/officeDocument/2006/relationships/image" Target="../media/image102.jpeg"/><Relationship Id="rId4" Type="http://schemas.openxmlformats.org/officeDocument/2006/relationships/image" Target="../media/image96.jpeg"/><Relationship Id="rId9" Type="http://schemas.openxmlformats.org/officeDocument/2006/relationships/image" Target="../media/image10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3.png"/><Relationship Id="rId4" Type="http://schemas.openxmlformats.org/officeDocument/2006/relationships/image" Target="../media/image11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sv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fif"/><Relationship Id="rId2" Type="http://schemas.openxmlformats.org/officeDocument/2006/relationships/image" Target="../media/image121.jf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fif"/><Relationship Id="rId2" Type="http://schemas.openxmlformats.org/officeDocument/2006/relationships/image" Target="../media/image123.jf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fif"/><Relationship Id="rId2" Type="http://schemas.openxmlformats.org/officeDocument/2006/relationships/image" Target="../media/image125.jfi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jpeg"/><Relationship Id="rId5" Type="http://schemas.openxmlformats.org/officeDocument/2006/relationships/image" Target="../media/image143.jpeg"/><Relationship Id="rId4" Type="http://schemas.openxmlformats.org/officeDocument/2006/relationships/image" Target="../media/image142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8.jpeg"/><Relationship Id="rId4" Type="http://schemas.openxmlformats.org/officeDocument/2006/relationships/image" Target="../media/image147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jpg"/><Relationship Id="rId3" Type="http://schemas.openxmlformats.org/officeDocument/2006/relationships/image" Target="../media/image150.jpeg"/><Relationship Id="rId7" Type="http://schemas.openxmlformats.org/officeDocument/2006/relationships/image" Target="../media/image154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3.jpeg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8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jpeg"/><Relationship Id="rId3" Type="http://schemas.openxmlformats.org/officeDocument/2006/relationships/image" Target="../media/image160.jpeg"/><Relationship Id="rId7" Type="http://schemas.openxmlformats.org/officeDocument/2006/relationships/image" Target="../media/image164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jpeg"/><Relationship Id="rId5" Type="http://schemas.openxmlformats.org/officeDocument/2006/relationships/image" Target="../media/image162.jpeg"/><Relationship Id="rId4" Type="http://schemas.openxmlformats.org/officeDocument/2006/relationships/image" Target="../media/image16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9.jpg"/><Relationship Id="rId4" Type="http://schemas.openxmlformats.org/officeDocument/2006/relationships/image" Target="../media/image16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g"/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2.jp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0894875">
            <a:off x="4646707" y="1787721"/>
            <a:ext cx="4967785" cy="912688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altLang="ru-RU" sz="6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sym typeface="+mn-ea"/>
              </a:rPr>
              <a:t>1</a:t>
            </a:r>
            <a:r>
              <a:rPr lang="ru-RU" sz="6000" b="1" cap="all" baseline="3000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</a:t>
            </a:r>
            <a:r>
              <a:rPr lang="ru-RU" sz="6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, </a:t>
            </a:r>
            <a:r>
              <a:rPr lang="en-US" altLang="ru-RU" sz="6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1</a:t>
            </a:r>
            <a:r>
              <a:rPr lang="ru-RU" sz="6000" b="1" cap="all" baseline="3000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б</a:t>
            </a:r>
            <a:r>
              <a:rPr lang="ru-RU" sz="6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, </a:t>
            </a:r>
            <a:r>
              <a:rPr lang="en-US" altLang="ru-RU" sz="6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1</a:t>
            </a:r>
            <a:r>
              <a:rPr lang="ru-RU" sz="6000" b="1" cap="all" baseline="3000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</a:t>
            </a:r>
            <a:r>
              <a:rPr lang="ru-RU" sz="6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sym typeface="+mn-ea"/>
              </a:rPr>
              <a:t>,</a:t>
            </a:r>
            <a:r>
              <a:rPr lang="en-US" altLang="ru-RU" sz="6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sym typeface="+mn-ea"/>
              </a:rPr>
              <a:t> 1</a:t>
            </a:r>
            <a:r>
              <a:rPr lang="bg-BG" altLang="en-US" sz="6000" b="1" cap="all" baseline="3000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sym typeface="+mn-ea"/>
              </a:rPr>
              <a:t>г</a:t>
            </a:r>
            <a:r>
              <a:rPr lang="en-US" altLang="ru-RU" sz="6000" b="1" cap="all" baseline="3000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sym typeface="+mn-ea"/>
              </a:rPr>
              <a:t> </a:t>
            </a:r>
            <a:r>
              <a:rPr lang="ru-RU" sz="6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клас</a:t>
            </a:r>
            <a:endParaRPr lang="ru-RU" sz="6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0894875">
            <a:off x="5141032" y="2892426"/>
            <a:ext cx="4888230" cy="1803400"/>
          </a:xfrm>
        </p:spPr>
        <p:txBody>
          <a:bodyPr>
            <a:normAutofit lnSpcReduction="1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bg-BG" sz="25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Ст. Ганева</a:t>
            </a:r>
            <a:r>
              <a:rPr lang="en-US" sz="25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/ </a:t>
            </a:r>
            <a:r>
              <a:rPr lang="bg-BG" sz="25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Яна Желева</a:t>
            </a:r>
          </a:p>
          <a:p>
            <a:r>
              <a:rPr lang="bg-BG" sz="25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ф. Георгиева/Н. сТОЯНОВА</a:t>
            </a:r>
          </a:p>
          <a:p>
            <a:r>
              <a:rPr lang="bg-BG" sz="25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Г.Цочева/а. ПЕНЧЕВА</a:t>
            </a:r>
          </a:p>
          <a:p>
            <a:r>
              <a:rPr lang="bg-BG" sz="25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З. ШУШЕВА/К. Георгиева</a:t>
            </a:r>
          </a:p>
          <a:p>
            <a:endParaRPr lang="ru-RU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5" name="училищен звъне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05800" y="6248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1100" y="365127"/>
            <a:ext cx="6319441" cy="1325563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g-BG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НАЧАЛО НА УЧЕБНАТА 20</a:t>
            </a:r>
            <a:r>
              <a:rPr lang="en-US" altLang="bg-BG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25</a:t>
            </a:r>
            <a:r>
              <a:rPr lang="bg-BG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/202</a:t>
            </a:r>
            <a:r>
              <a:rPr lang="en-US" altLang="bg-BG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 </a:t>
            </a:r>
            <a:r>
              <a:rPr lang="bg-BG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година</a:t>
            </a: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bg-BG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400936" y="1390015"/>
            <a:ext cx="4252595" cy="319024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74436" y="3562986"/>
            <a:ext cx="4393565" cy="3295015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0917" y="3726498"/>
            <a:ext cx="3868340" cy="823912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23531" y="186690"/>
            <a:ext cx="2069465" cy="2759710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2653031" y="353696"/>
            <a:ext cx="4822825" cy="64306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660" y="2946400"/>
            <a:ext cx="5133340" cy="3911600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5930" y="172086"/>
            <a:ext cx="5132070" cy="1854835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g-BG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altLang="en-US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Сърца, пълни с доброта – </a:t>
            </a:r>
            <a:r>
              <a:rPr lang="bg-BG" altLang="en-US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en-US" altLang="en-US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Ден на толерантността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7806" b="7806"/>
          <a:stretch>
            <a:fillRect/>
          </a:stretch>
        </p:blipFill>
        <p:spPr>
          <a:xfrm>
            <a:off x="2508250" y="682626"/>
            <a:ext cx="3661410" cy="5493385"/>
          </a:xfrm>
        </p:spPr>
      </p:pic>
      <p:pic>
        <p:nvPicPr>
          <p:cNvPr id="9" name="Content Placeholder 8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22465" y="1825625"/>
            <a:ext cx="3481070" cy="4351338"/>
          </a:xfr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74495" y="4065906"/>
            <a:ext cx="5120640" cy="2648585"/>
          </a:xfrm>
        </p:spPr>
        <p:txBody>
          <a:bodyPr/>
          <a:lstStyle/>
          <a:p>
            <a:r>
              <a:rPr lang="en-US" altLang="en-US" sz="4000" b="1">
                <a:ln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усмивки и подаръци – Дядо Коледа при послушните деца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4001" y="1"/>
            <a:ext cx="5420995" cy="4065905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31248" y="1825625"/>
            <a:ext cx="3263503" cy="4351338"/>
          </a:xfr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4000" y="-123825"/>
            <a:ext cx="9144000" cy="6981825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7500" y="128271"/>
            <a:ext cx="8934450" cy="156273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Коледно вълшебство – децата пеят и танцуват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62289" y="2505075"/>
            <a:ext cx="4912784" cy="3684588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959600" y="1379220"/>
            <a:ext cx="3562350" cy="4749800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313306" y="2229485"/>
            <a:ext cx="3457575" cy="4610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2060" y="779780"/>
            <a:ext cx="4345940" cy="5795010"/>
          </a:xfrm>
          <a:prstGeom prst="rect">
            <a:avLst/>
          </a:prstGeom>
        </p:spPr>
      </p:pic>
      <p:sp>
        <p:nvSpPr>
          <p:cNvPr id="11" name="Text Box 10"/>
          <p:cNvSpPr txBox="1"/>
          <p:nvPr/>
        </p:nvSpPr>
        <p:spPr>
          <a:xfrm>
            <a:off x="3881755" y="197485"/>
            <a:ext cx="5195570" cy="2032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en-US" sz="4000"/>
              <a:t>„Четенето ни събира – съвместна дейност на 1</a:t>
            </a:r>
            <a:r>
              <a:rPr lang="bg-BG" altLang="en-US" sz="4000"/>
              <a:t> </a:t>
            </a:r>
            <a:r>
              <a:rPr lang="en-US" altLang="en-US" sz="4000"/>
              <a:t>„</a:t>
            </a:r>
            <a:r>
              <a:rPr lang="bg-BG" altLang="en-US" sz="4000"/>
              <a:t>а</a:t>
            </a:r>
            <a:r>
              <a:rPr lang="en-US" altLang="en-US" sz="4000"/>
              <a:t>“ и  </a:t>
            </a:r>
            <a:r>
              <a:rPr lang="bg-BG" altLang="en-US" sz="4000"/>
              <a:t>3 </a:t>
            </a:r>
            <a:r>
              <a:rPr lang="en-US" altLang="en-US" sz="4000"/>
              <a:t>„</a:t>
            </a:r>
            <a:r>
              <a:rPr lang="bg-BG" altLang="en-US" sz="4000"/>
              <a:t>в</a:t>
            </a:r>
            <a:r>
              <a:rPr lang="en-US" altLang="en-US" sz="4000"/>
              <a:t>“ клас“</a:t>
            </a:r>
            <a:endParaRPr lang="en-US" sz="4000"/>
          </a:p>
        </p:txBody>
      </p:sp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270" y="941071"/>
            <a:ext cx="4316730" cy="5756275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662430" y="-635"/>
            <a:ext cx="9062720" cy="164401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en-US" sz="44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Гостуване на 1 „б“ клас в 4 „б“ клас по повод Седмицата на четенето</a:t>
            </a:r>
            <a:endParaRPr lang="bg-BG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35420" y="1908810"/>
            <a:ext cx="4132580" cy="494919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/>
        </p:nvSpPr>
        <p:spPr>
          <a:xfrm>
            <a:off x="2744471" y="5833746"/>
            <a:ext cx="6899275" cy="10242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8000" b="1" i="1" spc="50" dirty="0">
                <a:ln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Четене с усмивка – малки слушатели, големи читатели</a:t>
            </a:r>
            <a:r>
              <a:rPr 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+mn-ea"/>
              </a:rPr>
              <a:t/>
            </a:r>
            <a:br>
              <a:rPr 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+mn-ea"/>
              </a:rPr>
            </a:br>
            <a:endParaRPr lang="bg-BG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416050" y="1318261"/>
            <a:ext cx="6314440" cy="1005205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+mn-ea"/>
              </a:rPr>
              <a:t/>
            </a:r>
            <a:br>
              <a:rPr 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sym typeface="+mn-ea"/>
              </a:rPr>
            </a:br>
            <a:endParaRPr lang="bg-BG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62289" y="2505075"/>
            <a:ext cx="4912784" cy="3684588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030596" y="146686"/>
            <a:ext cx="4571365" cy="342836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25A56A-5D7E-90BB-ADAE-57E9A3C50929}"/>
              </a:ext>
            </a:extLst>
          </p:cNvPr>
          <p:cNvSpPr txBox="1">
            <a:spLocks/>
          </p:cNvSpPr>
          <p:nvPr/>
        </p:nvSpPr>
        <p:spPr>
          <a:xfrm>
            <a:off x="3606800" y="213360"/>
            <a:ext cx="2560320" cy="31763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Занимания по интереси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93BCE8-EAAF-5978-5C16-64AB4FAC80DD}"/>
              </a:ext>
            </a:extLst>
          </p:cNvPr>
          <p:cNvSpPr txBox="1"/>
          <p:nvPr/>
        </p:nvSpPr>
        <p:spPr>
          <a:xfrm flipH="1">
            <a:off x="6167120" y="4450834"/>
            <a:ext cx="48361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000" dirty="0">
                <a:solidFill>
                  <a:schemeClr val="accent2">
                    <a:lumMod val="75000"/>
                  </a:schemeClr>
                </a:solidFill>
              </a:rPr>
              <a:t>Клуб „ Малките артстисти“ 1 „А“  клас</a:t>
            </a:r>
          </a:p>
          <a:p>
            <a:r>
              <a:rPr lang="bg-BG" sz="2000" dirty="0">
                <a:solidFill>
                  <a:schemeClr val="accent2">
                    <a:lumMod val="75000"/>
                  </a:schemeClr>
                </a:solidFill>
              </a:rPr>
              <a:t>Клуб  „Празници„   1 „В“  клас</a:t>
            </a:r>
          </a:p>
        </p:txBody>
      </p:sp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7520" y="146686"/>
            <a:ext cx="6314440" cy="1005205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Малки ученици, големи усмивки – 1 „в“ клас</a:t>
            </a:r>
            <a:endParaRPr lang="bg-BG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24000" y="0"/>
            <a:ext cx="2763520" cy="4654550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7904480" y="1151891"/>
            <a:ext cx="2763520" cy="36849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7696" y="2106295"/>
            <a:ext cx="3486785" cy="4649470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3815" y="263526"/>
            <a:ext cx="4701540" cy="1044575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Игра + учене = забавление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62289" y="2505075"/>
            <a:ext cx="4912784" cy="3684588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029961" y="1405890"/>
            <a:ext cx="2456815" cy="54521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420736" y="0"/>
            <a:ext cx="2181225" cy="4841240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7260" y="0"/>
            <a:ext cx="4470400" cy="189992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клуб „Дигитални и модерни“</a:t>
            </a:r>
            <a:br>
              <a:rPr lang="en-US" alt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alt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 ученици от I „а“ клас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24000" y="1"/>
            <a:ext cx="4493260" cy="5991225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766560" y="1655446"/>
            <a:ext cx="3901440" cy="5202555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1" y="257175"/>
            <a:ext cx="4459605" cy="25908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g-BG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“г” клас </a:t>
            </a:r>
            <a:endParaRPr lang="en-US" altLang="bg-BG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93826" y="257176"/>
            <a:ext cx="4702175" cy="4702175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825616" y="3015616"/>
            <a:ext cx="3842385" cy="3842385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5716" y="119380"/>
            <a:ext cx="3951605" cy="172212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bg-BG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r>
              <a:rPr lang="bg-BG" altLang="bg-BG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“г” клас - “Успех за теб”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576387" y="2505075"/>
            <a:ext cx="3684588" cy="3684588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6574790" y="1722030"/>
            <a:ext cx="4114800" cy="3884930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0865" y="247016"/>
            <a:ext cx="3075940" cy="128841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g-BG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 “г” клас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444625" y="85725"/>
            <a:ext cx="4702810" cy="4702810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096636" y="2353311"/>
            <a:ext cx="4571365" cy="4571365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42290736-8AAB-2880-619C-0DB7266E5454}"/>
              </a:ext>
            </a:extLst>
          </p:cNvPr>
          <p:cNvSpPr/>
          <p:nvPr/>
        </p:nvSpPr>
        <p:spPr>
          <a:xfrm>
            <a:off x="1417873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32" t="-5930" r="-5765" b="-3671"/>
            </a:stretch>
          </a:blipFill>
        </p:spPr>
        <p:txBody>
          <a:bodyPr/>
          <a:lstStyle/>
          <a:p>
            <a:endParaRPr lang="bg-BG" dirty="0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750A163A-70AA-DA97-AC07-01307CD38111}"/>
              </a:ext>
            </a:extLst>
          </p:cNvPr>
          <p:cNvSpPr/>
          <p:nvPr/>
        </p:nvSpPr>
        <p:spPr>
          <a:xfrm>
            <a:off x="9708682" y="649491"/>
            <a:ext cx="1375057" cy="1349275"/>
          </a:xfrm>
          <a:custGeom>
            <a:avLst/>
            <a:gdLst/>
            <a:ahLst/>
            <a:cxnLst/>
            <a:rect l="l" t="t" r="r" b="b"/>
            <a:pathLst>
              <a:path w="1375057" h="1349275">
                <a:moveTo>
                  <a:pt x="0" y="0"/>
                </a:moveTo>
                <a:lnTo>
                  <a:pt x="1375057" y="0"/>
                </a:lnTo>
                <a:lnTo>
                  <a:pt x="1375057" y="1349275"/>
                </a:lnTo>
                <a:lnTo>
                  <a:pt x="0" y="13492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3DEB8232-C6D8-7E13-FCFA-F79728FA957C}"/>
              </a:ext>
            </a:extLst>
          </p:cNvPr>
          <p:cNvSpPr/>
          <p:nvPr/>
        </p:nvSpPr>
        <p:spPr>
          <a:xfrm>
            <a:off x="1680763" y="4754880"/>
            <a:ext cx="9753600" cy="2560320"/>
          </a:xfrm>
          <a:custGeom>
            <a:avLst/>
            <a:gdLst/>
            <a:ahLst/>
            <a:cxnLst/>
            <a:rect l="l" t="t" r="r" b="b"/>
            <a:pathLst>
              <a:path w="8746653" h="2744262">
                <a:moveTo>
                  <a:pt x="0" y="0"/>
                </a:moveTo>
                <a:lnTo>
                  <a:pt x="8746652" y="0"/>
                </a:lnTo>
                <a:lnTo>
                  <a:pt x="8746652" y="2744262"/>
                </a:lnTo>
                <a:lnTo>
                  <a:pt x="0" y="27442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2B2F8F4-A5AC-03CA-DDA7-3E456BE35C40}"/>
              </a:ext>
            </a:extLst>
          </p:cNvPr>
          <p:cNvSpPr txBox="1"/>
          <p:nvPr/>
        </p:nvSpPr>
        <p:spPr>
          <a:xfrm>
            <a:off x="2333983" y="703473"/>
            <a:ext cx="7524035" cy="1523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11"/>
              </a:lnSpc>
            </a:pPr>
            <a:r>
              <a:rPr lang="en-US" sz="6953" spc="-243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ЕКК “</a:t>
            </a:r>
            <a:r>
              <a:rPr lang="en-US" sz="6953" spc="-243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Втори</a:t>
            </a:r>
            <a:r>
              <a:rPr lang="en-US" sz="6953" spc="-243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6953" spc="-243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клас</a:t>
            </a:r>
            <a:r>
              <a:rPr lang="en-US" sz="6953" spc="-243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”</a:t>
            </a:r>
          </a:p>
        </p:txBody>
      </p:sp>
      <p:grpSp>
        <p:nvGrpSpPr>
          <p:cNvPr id="12" name="Групиране 11">
            <a:extLst>
              <a:ext uri="{FF2B5EF4-FFF2-40B4-BE49-F238E27FC236}">
                <a16:creationId xmlns:a16="http://schemas.microsoft.com/office/drawing/2014/main" id="{8DB5F1A9-6E6A-9D85-47C0-84DFCFF12632}"/>
              </a:ext>
            </a:extLst>
          </p:cNvPr>
          <p:cNvGrpSpPr/>
          <p:nvPr/>
        </p:nvGrpSpPr>
        <p:grpSpPr>
          <a:xfrm>
            <a:off x="3313590" y="2843101"/>
            <a:ext cx="6077897" cy="1215579"/>
            <a:chOff x="1789589" y="2843100"/>
            <a:chExt cx="6077897" cy="1215579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D21DEC95-349B-3D5E-32EF-CAAFCB1334A1}"/>
                </a:ext>
              </a:extLst>
            </p:cNvPr>
            <p:cNvSpPr/>
            <p:nvPr/>
          </p:nvSpPr>
          <p:spPr>
            <a:xfrm>
              <a:off x="1789589" y="2843100"/>
              <a:ext cx="6077897" cy="1215579"/>
            </a:xfrm>
            <a:custGeom>
              <a:avLst/>
              <a:gdLst/>
              <a:ahLst/>
              <a:cxnLst/>
              <a:rect l="l" t="t" r="r" b="b"/>
              <a:pathLst>
                <a:path w="6077897" h="1215579">
                  <a:moveTo>
                    <a:pt x="0" y="0"/>
                  </a:moveTo>
                  <a:lnTo>
                    <a:pt x="6077896" y="0"/>
                  </a:lnTo>
                  <a:lnTo>
                    <a:pt x="6077896" y="1215580"/>
                  </a:lnTo>
                  <a:lnTo>
                    <a:pt x="0" y="12155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=""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EC34A400-218B-3E9B-1BF4-BB7471C711A4}"/>
                </a:ext>
              </a:extLst>
            </p:cNvPr>
            <p:cNvSpPr txBox="1"/>
            <p:nvPr/>
          </p:nvSpPr>
          <p:spPr>
            <a:xfrm rot="21597128">
              <a:off x="2087088" y="2916039"/>
              <a:ext cx="5482896" cy="10259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48"/>
                </a:lnSpc>
              </a:pPr>
              <a:r>
                <a:rPr lang="en-US" sz="2891" dirty="0" err="1">
                  <a:solidFill>
                    <a:srgbClr val="5E9277"/>
                  </a:solidFill>
                  <a:latin typeface="Gochi Hand"/>
                  <a:ea typeface="Gochi Hand"/>
                  <a:cs typeface="Gochi Hand"/>
                  <a:sym typeface="Gochi Hand"/>
                </a:rPr>
                <a:t>Първи</a:t>
              </a:r>
              <a:r>
                <a:rPr lang="en-US" sz="2891" dirty="0">
                  <a:solidFill>
                    <a:srgbClr val="5E9277"/>
                  </a:solidFill>
                  <a:latin typeface="Gochi Hand"/>
                  <a:ea typeface="Gochi Hand"/>
                  <a:cs typeface="Gochi Hand"/>
                  <a:sym typeface="Gochi Hand"/>
                </a:rPr>
                <a:t> </a:t>
              </a:r>
              <a:r>
                <a:rPr lang="en-US" sz="2891" dirty="0" err="1">
                  <a:solidFill>
                    <a:srgbClr val="5E9277"/>
                  </a:solidFill>
                  <a:latin typeface="Gochi Hand"/>
                  <a:ea typeface="Gochi Hand"/>
                  <a:cs typeface="Gochi Hand"/>
                  <a:sym typeface="Gochi Hand"/>
                </a:rPr>
                <a:t>учебен</a:t>
              </a:r>
              <a:r>
                <a:rPr lang="en-US" sz="2891" dirty="0">
                  <a:solidFill>
                    <a:srgbClr val="5E9277"/>
                  </a:solidFill>
                  <a:latin typeface="Gochi Hand"/>
                  <a:ea typeface="Gochi Hand"/>
                  <a:cs typeface="Gochi Hand"/>
                  <a:sym typeface="Gochi Hand"/>
                </a:rPr>
                <a:t> </a:t>
              </a:r>
              <a:r>
                <a:rPr lang="en-US" sz="2891" dirty="0" err="1">
                  <a:solidFill>
                    <a:srgbClr val="5E9277"/>
                  </a:solidFill>
                  <a:latin typeface="Gochi Hand"/>
                  <a:ea typeface="Gochi Hand"/>
                  <a:cs typeface="Gochi Hand"/>
                  <a:sym typeface="Gochi Hand"/>
                </a:rPr>
                <a:t>срок</a:t>
              </a:r>
              <a:r>
                <a:rPr lang="en-US" sz="2891" dirty="0">
                  <a:solidFill>
                    <a:srgbClr val="5E9277"/>
                  </a:solidFill>
                  <a:latin typeface="Gochi Hand"/>
                  <a:ea typeface="Gochi Hand"/>
                  <a:cs typeface="Gochi Hand"/>
                  <a:sym typeface="Gochi Hand"/>
                </a:rPr>
                <a:t> </a:t>
              </a:r>
            </a:p>
            <a:p>
              <a:pPr algn="ctr">
                <a:lnSpc>
                  <a:spcPts val="4048"/>
                </a:lnSpc>
              </a:pPr>
              <a:r>
                <a:rPr lang="en-US" sz="2891" dirty="0" err="1">
                  <a:solidFill>
                    <a:srgbClr val="5E9277"/>
                  </a:solidFill>
                  <a:latin typeface="Gochi Hand"/>
                  <a:ea typeface="Gochi Hand"/>
                  <a:cs typeface="Gochi Hand"/>
                  <a:sym typeface="Gochi Hand"/>
                </a:rPr>
                <a:t>на</a:t>
              </a:r>
              <a:r>
                <a:rPr lang="en-US" sz="2891" dirty="0">
                  <a:solidFill>
                    <a:srgbClr val="5E9277"/>
                  </a:solidFill>
                  <a:latin typeface="Gochi Hand"/>
                  <a:ea typeface="Gochi Hand"/>
                  <a:cs typeface="Gochi Hand"/>
                  <a:sym typeface="Gochi Hand"/>
                </a:rPr>
                <a:t> </a:t>
              </a:r>
              <a:r>
                <a:rPr lang="en-US" sz="2891" dirty="0" err="1" smtClean="0">
                  <a:solidFill>
                    <a:srgbClr val="5E9277"/>
                  </a:solidFill>
                  <a:latin typeface="Gochi Hand"/>
                  <a:ea typeface="Gochi Hand"/>
                  <a:cs typeface="Gochi Hand"/>
                  <a:sym typeface="Gochi Hand"/>
                </a:rPr>
                <a:t>учебната</a:t>
              </a:r>
              <a:r>
                <a:rPr lang="en-US" sz="2891" dirty="0" smtClean="0">
                  <a:solidFill>
                    <a:srgbClr val="5E9277"/>
                  </a:solidFill>
                  <a:latin typeface="Gochi Hand"/>
                  <a:ea typeface="Gochi Hand"/>
                  <a:cs typeface="Gochi Hand"/>
                  <a:sym typeface="Gochi Hand"/>
                </a:rPr>
                <a:t> </a:t>
              </a:r>
              <a:r>
                <a:rPr lang="bg-BG" sz="2400" dirty="0" smtClean="0">
                  <a:solidFill>
                    <a:srgbClr val="5E9277"/>
                  </a:solidFill>
                  <a:latin typeface="Comic Sans MS" panose="030F0702030302020204" pitchFamily="66" charset="0"/>
                  <a:ea typeface="Gochi Hand"/>
                  <a:cs typeface="Gochi Hand"/>
                  <a:sym typeface="Gochi Hand"/>
                </a:rPr>
                <a:t>2025</a:t>
              </a:r>
              <a:r>
                <a:rPr lang="en-US" sz="2400" dirty="0" smtClean="0">
                  <a:solidFill>
                    <a:srgbClr val="5E9277"/>
                  </a:solidFill>
                  <a:latin typeface="Comic Sans MS" panose="030F0702030302020204" pitchFamily="66" charset="0"/>
                  <a:ea typeface="Gochi Hand"/>
                  <a:cs typeface="Gochi Hand"/>
                  <a:sym typeface="Gochi Hand"/>
                </a:rPr>
                <a:t>/2026</a:t>
              </a:r>
              <a:endParaRPr lang="en-US" sz="2400" dirty="0">
                <a:solidFill>
                  <a:srgbClr val="5E9277"/>
                </a:solidFill>
                <a:latin typeface="Gochi Hand"/>
                <a:ea typeface="Gochi Hand"/>
                <a:cs typeface="Gochi Hand"/>
                <a:sym typeface="Gochi Hand"/>
              </a:endParaRPr>
            </a:p>
          </p:txBody>
        </p:sp>
      </p:grpSp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CB30AF6-3E90-1A19-5C5A-AF8931683B5A}"/>
              </a:ext>
            </a:extLst>
          </p:cNvPr>
          <p:cNvSpPr/>
          <p:nvPr/>
        </p:nvSpPr>
        <p:spPr>
          <a:xfrm>
            <a:off x="152400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32" t="-5930" r="-5765" b="-367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727B62D-0232-7473-5D91-BE1851CB6A9A}"/>
              </a:ext>
            </a:extLst>
          </p:cNvPr>
          <p:cNvSpPr/>
          <p:nvPr/>
        </p:nvSpPr>
        <p:spPr>
          <a:xfrm>
            <a:off x="10314020" y="5537880"/>
            <a:ext cx="520568" cy="519621"/>
          </a:xfrm>
          <a:custGeom>
            <a:avLst/>
            <a:gdLst/>
            <a:ahLst/>
            <a:cxnLst/>
            <a:rect l="l" t="t" r="r" b="b"/>
            <a:pathLst>
              <a:path w="520568" h="519621">
                <a:moveTo>
                  <a:pt x="0" y="0"/>
                </a:moveTo>
                <a:lnTo>
                  <a:pt x="520568" y="0"/>
                </a:lnTo>
                <a:lnTo>
                  <a:pt x="520568" y="519621"/>
                </a:lnTo>
                <a:lnTo>
                  <a:pt x="0" y="5196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4999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DAA7C97-D7CD-4FEA-BBDA-0375AC7F7590}"/>
              </a:ext>
            </a:extLst>
          </p:cNvPr>
          <p:cNvSpPr/>
          <p:nvPr/>
        </p:nvSpPr>
        <p:spPr>
          <a:xfrm rot="-4308302">
            <a:off x="2144715" y="1398894"/>
            <a:ext cx="658010" cy="628100"/>
          </a:xfrm>
          <a:custGeom>
            <a:avLst/>
            <a:gdLst/>
            <a:ahLst/>
            <a:cxnLst/>
            <a:rect l="l" t="t" r="r" b="b"/>
            <a:pathLst>
              <a:path w="658010" h="628100">
                <a:moveTo>
                  <a:pt x="0" y="0"/>
                </a:moveTo>
                <a:lnTo>
                  <a:pt x="658009" y="0"/>
                </a:lnTo>
                <a:lnTo>
                  <a:pt x="658009" y="628100"/>
                </a:lnTo>
                <a:lnTo>
                  <a:pt x="0" y="6281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6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50D0740B-0DA3-2137-DF50-55CDDDE72F88}"/>
              </a:ext>
            </a:extLst>
          </p:cNvPr>
          <p:cNvGrpSpPr>
            <a:grpSpLocks noChangeAspect="1"/>
          </p:cNvGrpSpPr>
          <p:nvPr/>
        </p:nvGrpSpPr>
        <p:grpSpPr>
          <a:xfrm>
            <a:off x="1790508" y="3773344"/>
            <a:ext cx="1994930" cy="1994930"/>
            <a:chOff x="0" y="0"/>
            <a:chExt cx="6350000" cy="63500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1DDE7A4-CC18-CD58-0598-259E3897FDA5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7"/>
              <a:stretch>
                <a:fillRect l="-16747" r="-16747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1F33ADA-CFC6-77A3-252D-FCA111465842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9" name="Group 9">
            <a:extLst>
              <a:ext uri="{FF2B5EF4-FFF2-40B4-BE49-F238E27FC236}">
                <a16:creationId xmlns:a16="http://schemas.microsoft.com/office/drawing/2014/main" id="{FE03A819-54D2-A24E-86D1-2A727B47E3FF}"/>
              </a:ext>
            </a:extLst>
          </p:cNvPr>
          <p:cNvGrpSpPr>
            <a:grpSpLocks noChangeAspect="1"/>
          </p:cNvGrpSpPr>
          <p:nvPr/>
        </p:nvGrpSpPr>
        <p:grpSpPr>
          <a:xfrm>
            <a:off x="3994234" y="3773344"/>
            <a:ext cx="1994930" cy="1994930"/>
            <a:chOff x="0" y="0"/>
            <a:chExt cx="6350000" cy="6350000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96A8C5FD-DCA2-4FCC-080E-5E9763D7520C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8"/>
              <a:stretch>
                <a:fillRect l="-38996" r="-38996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76244FE3-1E0E-CEC6-FC17-868788EA7B6A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C1F62B57-93A0-CA58-D323-A8F479F7DAF5}"/>
              </a:ext>
            </a:extLst>
          </p:cNvPr>
          <p:cNvGrpSpPr>
            <a:grpSpLocks noChangeAspect="1"/>
          </p:cNvGrpSpPr>
          <p:nvPr/>
        </p:nvGrpSpPr>
        <p:grpSpPr>
          <a:xfrm>
            <a:off x="6197960" y="3773344"/>
            <a:ext cx="1994930" cy="1994930"/>
            <a:chOff x="0" y="0"/>
            <a:chExt cx="6350000" cy="63500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A9780D0D-D900-037E-7862-7A4985AF86C9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9"/>
              <a:stretch>
                <a:fillRect l="-16747" r="-16747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D49DC9B6-4855-8EBD-D04E-1F69D096208B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8C8D3D4E-8814-8A65-46D2-7F33D813F636}"/>
              </a:ext>
            </a:extLst>
          </p:cNvPr>
          <p:cNvGrpSpPr>
            <a:grpSpLocks noChangeAspect="1"/>
          </p:cNvGrpSpPr>
          <p:nvPr/>
        </p:nvGrpSpPr>
        <p:grpSpPr>
          <a:xfrm>
            <a:off x="8401686" y="3773344"/>
            <a:ext cx="1994930" cy="1994930"/>
            <a:chOff x="0" y="0"/>
            <a:chExt cx="6350000" cy="6350000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4B2366EC-89A2-6467-AC69-67F09C554AA8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10"/>
              <a:stretch>
                <a:fillRect l="-16747" r="-16747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7F01F781-1E8F-0B1F-37BA-EDE1641607FE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18" name="Freeform 18">
            <a:extLst>
              <a:ext uri="{FF2B5EF4-FFF2-40B4-BE49-F238E27FC236}">
                <a16:creationId xmlns:a16="http://schemas.microsoft.com/office/drawing/2014/main" id="{F3BD136B-392E-FDDA-FDD1-52486456AF1E}"/>
              </a:ext>
            </a:extLst>
          </p:cNvPr>
          <p:cNvSpPr/>
          <p:nvPr/>
        </p:nvSpPr>
        <p:spPr>
          <a:xfrm>
            <a:off x="8955698" y="754654"/>
            <a:ext cx="1950720" cy="958291"/>
          </a:xfrm>
          <a:custGeom>
            <a:avLst/>
            <a:gdLst/>
            <a:ahLst/>
            <a:cxnLst/>
            <a:rect l="l" t="t" r="r" b="b"/>
            <a:pathLst>
              <a:path w="1950720" h="958291">
                <a:moveTo>
                  <a:pt x="0" y="0"/>
                </a:moveTo>
                <a:lnTo>
                  <a:pt x="1950720" y="0"/>
                </a:lnTo>
                <a:lnTo>
                  <a:pt x="1950720" y="958291"/>
                </a:lnTo>
                <a:lnTo>
                  <a:pt x="0" y="9582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46000"/>
              <a:extLst>
                <a:ext uri="{96DAC541-7B7A-43D3-8B79-37D633B846F1}">
                  <asvg:svgBlip xmlns=""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CDD8E73E-EDD5-1346-125F-F7E800091849}"/>
              </a:ext>
            </a:extLst>
          </p:cNvPr>
          <p:cNvSpPr txBox="1"/>
          <p:nvPr/>
        </p:nvSpPr>
        <p:spPr>
          <a:xfrm>
            <a:off x="3361283" y="150829"/>
            <a:ext cx="5987192" cy="1311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89"/>
              </a:lnSpc>
            </a:pPr>
            <a:r>
              <a:rPr lang="en-US" sz="6257" spc="-219" dirty="0" err="1" smtClean="0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Екип</a:t>
            </a:r>
            <a:r>
              <a:rPr lang="en-US" sz="6257" spc="-219" dirty="0" smtClean="0">
                <a:solidFill>
                  <a:srgbClr val="5E9277"/>
                </a:solidFill>
                <a:latin typeface="Comic Sans MS" panose="030F0702030302020204" pitchFamily="66" charset="0"/>
                <a:ea typeface="VAG Rounded Next"/>
                <a:cs typeface="VAG Rounded Next"/>
                <a:sym typeface="VAG Rounded Next"/>
              </a:rPr>
              <a:t>:</a:t>
            </a:r>
            <a:endParaRPr lang="en-US" sz="6257" spc="-219" dirty="0">
              <a:solidFill>
                <a:srgbClr val="5E9277"/>
              </a:solidFill>
              <a:latin typeface="VAG Rounded Next"/>
              <a:ea typeface="VAG Rounded Next"/>
              <a:cs typeface="VAG Rounded Next"/>
              <a:sym typeface="VAG Rounded Next"/>
            </a:endParaRP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684131FC-D241-419E-1060-47AE14F75817}"/>
              </a:ext>
            </a:extLst>
          </p:cNvPr>
          <p:cNvSpPr txBox="1"/>
          <p:nvPr/>
        </p:nvSpPr>
        <p:spPr>
          <a:xfrm>
            <a:off x="2997113" y="1787225"/>
            <a:ext cx="6807375" cy="1859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en-US" sz="2056" dirty="0" smtClean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2056" dirty="0" smtClean="0">
                <a:solidFill>
                  <a:srgbClr val="5E9277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II </a:t>
            </a:r>
            <a:r>
              <a:rPr lang="en-US" sz="2056" dirty="0" smtClean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“</a:t>
            </a:r>
            <a:r>
              <a:rPr lang="bg-BG" sz="2056" dirty="0" smtClean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А</a:t>
            </a:r>
            <a:r>
              <a:rPr lang="en-US" sz="2056" dirty="0" smtClean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”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клас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Даниела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Димитрова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Таня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Попова</a:t>
            </a:r>
            <a:endParaRPr lang="en-US" sz="2056" dirty="0">
              <a:solidFill>
                <a:srgbClr val="5E927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2879"/>
              </a:lnSpc>
            </a:pPr>
            <a:r>
              <a:rPr lang="en-US" sz="2056" dirty="0" smtClean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2056" dirty="0" smtClean="0">
                <a:solidFill>
                  <a:srgbClr val="5E9277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II </a:t>
            </a:r>
            <a:r>
              <a:rPr lang="en-US" sz="2056" dirty="0" smtClean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“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Б”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клас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Росица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Величкова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Моника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Мундрева</a:t>
            </a:r>
            <a:endParaRPr lang="en-US" sz="2056" dirty="0">
              <a:solidFill>
                <a:srgbClr val="5E927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2879"/>
              </a:lnSpc>
            </a:pPr>
            <a:r>
              <a:rPr lang="en-US" sz="2056" dirty="0" smtClean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2056" dirty="0" smtClean="0">
                <a:solidFill>
                  <a:srgbClr val="5E9277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II </a:t>
            </a:r>
            <a:r>
              <a:rPr lang="en-US" sz="2056" dirty="0" smtClean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“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В”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клас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Гергана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Делчева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Владимир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Мавров</a:t>
            </a:r>
            <a:endParaRPr lang="en-US" sz="2056" dirty="0">
              <a:solidFill>
                <a:srgbClr val="5E927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2879"/>
              </a:lnSpc>
            </a:pPr>
            <a:r>
              <a:rPr lang="en-US" sz="2056" dirty="0" smtClean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2056" dirty="0" smtClean="0">
                <a:solidFill>
                  <a:srgbClr val="5E9277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II </a:t>
            </a:r>
            <a:r>
              <a:rPr lang="en-US" sz="2056" dirty="0" smtClean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“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Г”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клас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56" b="1" dirty="0">
                <a:solidFill>
                  <a:srgbClr val="5E927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–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Зюмбюл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Календжи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Пенка</a:t>
            </a:r>
            <a:r>
              <a:rPr lang="en-US" sz="2056" dirty="0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56" dirty="0" err="1">
                <a:solidFill>
                  <a:srgbClr val="5E9277"/>
                </a:solidFill>
                <a:latin typeface="Open Sans"/>
                <a:ea typeface="Open Sans"/>
                <a:cs typeface="Open Sans"/>
                <a:sym typeface="Open Sans"/>
              </a:rPr>
              <a:t>Вътева</a:t>
            </a:r>
            <a:endParaRPr lang="en-US" sz="2056" dirty="0">
              <a:solidFill>
                <a:srgbClr val="5E927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2879"/>
              </a:lnSpc>
            </a:pPr>
            <a:endParaRPr lang="en-US" sz="2056" dirty="0">
              <a:solidFill>
                <a:srgbClr val="5E927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94D3F965-6DE7-DA8A-8D16-605433D85FD9}"/>
              </a:ext>
            </a:extLst>
          </p:cNvPr>
          <p:cNvSpPr txBox="1"/>
          <p:nvPr/>
        </p:nvSpPr>
        <p:spPr>
          <a:xfrm>
            <a:off x="3713478" y="5981921"/>
            <a:ext cx="5536856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14"/>
              </a:lnSpc>
            </a:pPr>
            <a:r>
              <a:rPr lang="en-US" sz="1653" i="1" dirty="0">
                <a:solidFill>
                  <a:srgbClr val="598F73"/>
                </a:solidFill>
                <a:latin typeface="Comic Sans MS" panose="030F0702030302020204" pitchFamily="66" charset="0"/>
                <a:ea typeface="VAG Rounded Next Italics"/>
                <a:cs typeface="VAG Rounded Next Italics"/>
                <a:sym typeface="VAG Rounded Next Italics"/>
              </a:rPr>
              <a:t>*</a:t>
            </a:r>
            <a:r>
              <a:rPr lang="bg-BG" sz="1653" i="1" dirty="0" smtClean="0">
                <a:solidFill>
                  <a:srgbClr val="598F73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Моменти</a:t>
            </a:r>
            <a:r>
              <a:rPr lang="en-US" sz="1653" i="1" dirty="0" smtClean="0">
                <a:solidFill>
                  <a:srgbClr val="598F73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 </a:t>
            </a:r>
            <a:r>
              <a:rPr lang="en-US" sz="1653" i="1" dirty="0" err="1">
                <a:solidFill>
                  <a:srgbClr val="598F73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от</a:t>
            </a:r>
            <a:r>
              <a:rPr lang="en-US" sz="1653" i="1" dirty="0">
                <a:solidFill>
                  <a:srgbClr val="598F73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 </a:t>
            </a:r>
            <a:r>
              <a:rPr lang="en-US" sz="1653" i="1" dirty="0" err="1">
                <a:solidFill>
                  <a:srgbClr val="598F73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първия</a:t>
            </a:r>
            <a:r>
              <a:rPr lang="en-US" sz="1653" i="1" dirty="0">
                <a:solidFill>
                  <a:srgbClr val="598F73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 </a:t>
            </a:r>
            <a:r>
              <a:rPr lang="en-US" sz="1653" i="1" dirty="0" err="1">
                <a:solidFill>
                  <a:srgbClr val="598F73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учебен</a:t>
            </a:r>
            <a:r>
              <a:rPr lang="en-US" sz="1653" i="1" dirty="0">
                <a:solidFill>
                  <a:srgbClr val="598F73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 </a:t>
            </a:r>
            <a:r>
              <a:rPr lang="en-US" sz="1653" i="1" dirty="0" err="1">
                <a:solidFill>
                  <a:srgbClr val="598F73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ден</a:t>
            </a:r>
            <a:r>
              <a:rPr lang="en-US" sz="1653" i="1" dirty="0">
                <a:solidFill>
                  <a:srgbClr val="598F73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 </a:t>
            </a:r>
            <a:r>
              <a:rPr lang="en-US" sz="1653" i="1" dirty="0" err="1">
                <a:solidFill>
                  <a:srgbClr val="598F73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на</a:t>
            </a:r>
            <a:r>
              <a:rPr lang="en-US" sz="1653" i="1" dirty="0">
                <a:solidFill>
                  <a:srgbClr val="598F73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 </a:t>
            </a:r>
            <a:r>
              <a:rPr lang="en-US" sz="1653" i="1" dirty="0" err="1">
                <a:solidFill>
                  <a:srgbClr val="598F73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вторите</a:t>
            </a:r>
            <a:r>
              <a:rPr lang="en-US" sz="1653" i="1" dirty="0">
                <a:solidFill>
                  <a:srgbClr val="598F73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 </a:t>
            </a:r>
            <a:r>
              <a:rPr lang="en-US" sz="1653" i="1" dirty="0" err="1">
                <a:solidFill>
                  <a:srgbClr val="598F73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класове</a:t>
            </a:r>
            <a:endParaRPr lang="en-US" sz="1653" i="1" dirty="0">
              <a:solidFill>
                <a:srgbClr val="598F73"/>
              </a:solidFill>
              <a:latin typeface="VAG Rounded Next Italics"/>
              <a:ea typeface="VAG Rounded Next Italics"/>
              <a:cs typeface="VAG Rounded Next Italics"/>
              <a:sym typeface="VAG Rounded Next Italics"/>
            </a:endParaRPr>
          </a:p>
        </p:txBody>
      </p:sp>
    </p:spTree>
    <p:extLst>
      <p:ext uri="{BB962C8B-B14F-4D97-AF65-F5344CB8AC3E}">
        <p14:creationId xmlns:p14="http://schemas.microsoft.com/office/powerpoint/2010/main" val="3194645447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856A4F-A916-32A0-DD29-10B3D87A885A}"/>
              </a:ext>
            </a:extLst>
          </p:cNvPr>
          <p:cNvSpPr/>
          <p:nvPr/>
        </p:nvSpPr>
        <p:spPr>
          <a:xfrm>
            <a:off x="152400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32" t="-5930" r="-5765" b="-367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97AB4D7-DCA6-226D-8AE4-7C6423177359}"/>
              </a:ext>
            </a:extLst>
          </p:cNvPr>
          <p:cNvSpPr/>
          <p:nvPr/>
        </p:nvSpPr>
        <p:spPr>
          <a:xfrm>
            <a:off x="5499471" y="915130"/>
            <a:ext cx="1447716" cy="1420571"/>
          </a:xfrm>
          <a:custGeom>
            <a:avLst/>
            <a:gdLst/>
            <a:ahLst/>
            <a:cxnLst/>
            <a:rect l="l" t="t" r="r" b="b"/>
            <a:pathLst>
              <a:path w="1447716" h="1420571">
                <a:moveTo>
                  <a:pt x="0" y="0"/>
                </a:moveTo>
                <a:lnTo>
                  <a:pt x="1447716" y="0"/>
                </a:lnTo>
                <a:lnTo>
                  <a:pt x="1447716" y="1420571"/>
                </a:lnTo>
                <a:lnTo>
                  <a:pt x="0" y="14205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6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29ABE94-E2CB-78D6-8D36-6875597D27CC}"/>
              </a:ext>
            </a:extLst>
          </p:cNvPr>
          <p:cNvSpPr/>
          <p:nvPr/>
        </p:nvSpPr>
        <p:spPr>
          <a:xfrm rot="-103357">
            <a:off x="1725936" y="1839807"/>
            <a:ext cx="4608723" cy="4326787"/>
          </a:xfrm>
          <a:custGeom>
            <a:avLst/>
            <a:gdLst/>
            <a:ahLst/>
            <a:cxnLst/>
            <a:rect l="l" t="t" r="r" b="b"/>
            <a:pathLst>
              <a:path w="4210406" h="4210406">
                <a:moveTo>
                  <a:pt x="0" y="0"/>
                </a:moveTo>
                <a:lnTo>
                  <a:pt x="4210406" y="0"/>
                </a:lnTo>
                <a:lnTo>
                  <a:pt x="4210406" y="4210406"/>
                </a:lnTo>
                <a:lnTo>
                  <a:pt x="0" y="42104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 dirty="0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32D5B5FA-6F1A-7A9E-B728-B8EF19E744D5}"/>
              </a:ext>
            </a:extLst>
          </p:cNvPr>
          <p:cNvGrpSpPr>
            <a:grpSpLocks noChangeAspect="1"/>
          </p:cNvGrpSpPr>
          <p:nvPr/>
        </p:nvGrpSpPr>
        <p:grpSpPr>
          <a:xfrm>
            <a:off x="6515047" y="2059049"/>
            <a:ext cx="3902540" cy="3902540"/>
            <a:chOff x="0" y="0"/>
            <a:chExt cx="6350000" cy="63500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EC10D83-31EE-2878-ED4A-52E953BE2ACA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7"/>
              <a:stretch>
                <a:fillRect l="-38726" r="-46998" b="-4470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0263874-2D40-3C45-8248-C9D1D24F3C90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C0B4E56E-A1F0-BA09-8D51-8C164E436566}"/>
              </a:ext>
            </a:extLst>
          </p:cNvPr>
          <p:cNvSpPr/>
          <p:nvPr/>
        </p:nvSpPr>
        <p:spPr>
          <a:xfrm rot="-1240553">
            <a:off x="1701875" y="5868981"/>
            <a:ext cx="871493" cy="1166527"/>
          </a:xfrm>
          <a:custGeom>
            <a:avLst/>
            <a:gdLst/>
            <a:ahLst/>
            <a:cxnLst/>
            <a:rect l="l" t="t" r="r" b="b"/>
            <a:pathLst>
              <a:path w="871493" h="1166527">
                <a:moveTo>
                  <a:pt x="0" y="0"/>
                </a:moveTo>
                <a:lnTo>
                  <a:pt x="871493" y="0"/>
                </a:lnTo>
                <a:lnTo>
                  <a:pt x="871493" y="1166527"/>
                </a:lnTo>
                <a:lnTo>
                  <a:pt x="0" y="11665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F35DE42F-168E-2A98-E38F-DF17231DAD6A}"/>
              </a:ext>
            </a:extLst>
          </p:cNvPr>
          <p:cNvSpPr/>
          <p:nvPr/>
        </p:nvSpPr>
        <p:spPr>
          <a:xfrm rot="950147">
            <a:off x="9852674" y="6102469"/>
            <a:ext cx="1129826" cy="699551"/>
          </a:xfrm>
          <a:custGeom>
            <a:avLst/>
            <a:gdLst/>
            <a:ahLst/>
            <a:cxnLst/>
            <a:rect l="l" t="t" r="r" b="b"/>
            <a:pathLst>
              <a:path w="1129826" h="699551">
                <a:moveTo>
                  <a:pt x="0" y="0"/>
                </a:moveTo>
                <a:lnTo>
                  <a:pt x="1129826" y="0"/>
                </a:lnTo>
                <a:lnTo>
                  <a:pt x="1129826" y="699551"/>
                </a:lnTo>
                <a:lnTo>
                  <a:pt x="0" y="6995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57000"/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FB4EF188-E1FC-6243-0BC6-65C6582B8522}"/>
              </a:ext>
            </a:extLst>
          </p:cNvPr>
          <p:cNvSpPr txBox="1"/>
          <p:nvPr/>
        </p:nvSpPr>
        <p:spPr>
          <a:xfrm rot="-103357">
            <a:off x="1876552" y="695307"/>
            <a:ext cx="3432494" cy="903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73"/>
              </a:lnSpc>
            </a:pPr>
            <a:r>
              <a:rPr lang="en-US" sz="4301" spc="-15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Нашите</a:t>
            </a:r>
            <a:r>
              <a:rPr lang="en-US" sz="4301" spc="-150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4301" spc="-150" dirty="0" err="1" smtClean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цели</a:t>
            </a:r>
            <a:r>
              <a:rPr lang="en-US" sz="4301" spc="-150" dirty="0">
                <a:solidFill>
                  <a:srgbClr val="598F73"/>
                </a:solidFill>
                <a:latin typeface="Comic Sans MS" panose="030F0702030302020204" pitchFamily="66" charset="0"/>
                <a:ea typeface="VAG Rounded Next"/>
                <a:cs typeface="VAG Rounded Next"/>
                <a:sym typeface="VAG Rounded Next"/>
              </a:rPr>
              <a:t>:</a:t>
            </a:r>
            <a:endParaRPr lang="en-US" sz="4301" spc="-150" dirty="0">
              <a:solidFill>
                <a:srgbClr val="598F73"/>
              </a:solidFill>
              <a:latin typeface="VAG Rounded Next"/>
              <a:ea typeface="VAG Rounded Next"/>
              <a:cs typeface="VAG Rounded Next"/>
              <a:sym typeface="VAG Rounded Next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F1101DC-BA53-357F-E41D-D3C30F4D9943}"/>
              </a:ext>
            </a:extLst>
          </p:cNvPr>
          <p:cNvSpPr txBox="1"/>
          <p:nvPr/>
        </p:nvSpPr>
        <p:spPr>
          <a:xfrm rot="-76378">
            <a:off x="1763482" y="2515012"/>
            <a:ext cx="4468078" cy="3418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3390" lvl="1" indent="-226695">
              <a:buFont typeface="Arial"/>
              <a:buChar char="•"/>
            </a:pP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Да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осигурим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спокойна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подкрепяща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среда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за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всяко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дете</a:t>
            </a:r>
            <a:r>
              <a:rPr lang="en-US" dirty="0" smtClean="0">
                <a:solidFill>
                  <a:srgbClr val="598F73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;</a:t>
            </a:r>
            <a:endParaRPr lang="bg-BG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6695" lvl="1"/>
            <a:endParaRPr lang="en-US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3390" lvl="1" indent="-226695">
              <a:buFont typeface="Arial"/>
              <a:buChar char="•"/>
            </a:pP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Да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развиваме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умения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за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общуване</a:t>
            </a:r>
            <a:r>
              <a:rPr lang="en-US" dirty="0" smtClean="0">
                <a:solidFill>
                  <a:srgbClr val="598F73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,</a:t>
            </a:r>
            <a:r>
              <a:rPr lang="en-US" dirty="0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творчество</a:t>
            </a:r>
            <a:r>
              <a:rPr lang="en-US" dirty="0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и </a:t>
            </a:r>
            <a:r>
              <a:rPr lang="en-US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сътрудничество</a:t>
            </a:r>
            <a:r>
              <a:rPr lang="en-US" dirty="0">
                <a:solidFill>
                  <a:srgbClr val="598F73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;</a:t>
            </a:r>
            <a:endParaRPr lang="bg-BG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6695" lvl="1"/>
            <a:endParaRPr lang="en-US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3390" lvl="1" indent="-226695">
              <a:buFont typeface="Arial"/>
              <a:buChar char="•"/>
            </a:pP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Да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направим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ученето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интересно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разнообразно</a:t>
            </a:r>
            <a:r>
              <a:rPr lang="en-US" dirty="0">
                <a:solidFill>
                  <a:srgbClr val="598F73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;</a:t>
            </a:r>
            <a:endParaRPr lang="bg-BG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26695" lvl="1"/>
            <a:endParaRPr lang="en-US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3390" lvl="1" indent="-226695">
              <a:buFont typeface="Arial"/>
              <a:buChar char="•"/>
            </a:pP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Да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използваме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съвременни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технологии</a:t>
            </a:r>
            <a:r>
              <a:rPr lang="en-US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обучението</a:t>
            </a:r>
            <a:r>
              <a:rPr lang="en-US" dirty="0">
                <a:solidFill>
                  <a:srgbClr val="598F73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.</a:t>
            </a:r>
            <a:endParaRPr lang="en-US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2940"/>
              </a:lnSpc>
            </a:pPr>
            <a:endParaRPr lang="en-US" sz="21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453653746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084696-C8D6-643D-2E71-78620E9408A2}"/>
              </a:ext>
            </a:extLst>
          </p:cNvPr>
          <p:cNvSpPr/>
          <p:nvPr/>
        </p:nvSpPr>
        <p:spPr>
          <a:xfrm>
            <a:off x="152400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32" t="-5930" r="-5765" b="-3671"/>
            </a:stretch>
          </a:blipFill>
        </p:spPr>
        <p:txBody>
          <a:bodyPr/>
          <a:lstStyle/>
          <a:p>
            <a:endParaRPr lang="bg-BG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6E2CFE8-7C1B-8045-8637-A0B52BC0FF3E}"/>
              </a:ext>
            </a:extLst>
          </p:cNvPr>
          <p:cNvSpPr/>
          <p:nvPr/>
        </p:nvSpPr>
        <p:spPr>
          <a:xfrm>
            <a:off x="9980645" y="6347505"/>
            <a:ext cx="520568" cy="519621"/>
          </a:xfrm>
          <a:custGeom>
            <a:avLst/>
            <a:gdLst/>
            <a:ahLst/>
            <a:cxnLst/>
            <a:rect l="l" t="t" r="r" b="b"/>
            <a:pathLst>
              <a:path w="520568" h="519621">
                <a:moveTo>
                  <a:pt x="0" y="0"/>
                </a:moveTo>
                <a:lnTo>
                  <a:pt x="520568" y="0"/>
                </a:lnTo>
                <a:lnTo>
                  <a:pt x="520568" y="519621"/>
                </a:lnTo>
                <a:lnTo>
                  <a:pt x="0" y="5196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4999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017BFCF-9BCF-EE17-9826-2432DC1053AA}"/>
              </a:ext>
            </a:extLst>
          </p:cNvPr>
          <p:cNvSpPr/>
          <p:nvPr/>
        </p:nvSpPr>
        <p:spPr>
          <a:xfrm rot="-4308302">
            <a:off x="2144715" y="1402960"/>
            <a:ext cx="658010" cy="628100"/>
          </a:xfrm>
          <a:custGeom>
            <a:avLst/>
            <a:gdLst/>
            <a:ahLst/>
            <a:cxnLst/>
            <a:rect l="l" t="t" r="r" b="b"/>
            <a:pathLst>
              <a:path w="658010" h="628100">
                <a:moveTo>
                  <a:pt x="0" y="0"/>
                </a:moveTo>
                <a:lnTo>
                  <a:pt x="658009" y="0"/>
                </a:lnTo>
                <a:lnTo>
                  <a:pt x="658009" y="628100"/>
                </a:lnTo>
                <a:lnTo>
                  <a:pt x="0" y="6281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6000"/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99F34CE-EE8A-106C-CB24-9BD8F550E9AD}"/>
              </a:ext>
            </a:extLst>
          </p:cNvPr>
          <p:cNvSpPr txBox="1"/>
          <p:nvPr/>
        </p:nvSpPr>
        <p:spPr>
          <a:xfrm>
            <a:off x="2229803" y="583933"/>
            <a:ext cx="8341995" cy="1292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20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Мерки</a:t>
            </a:r>
            <a:r>
              <a:rPr lang="en-US" sz="4200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420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за</a:t>
            </a:r>
            <a:r>
              <a:rPr lang="en-US" sz="4200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420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повишаване</a:t>
            </a:r>
            <a:r>
              <a:rPr lang="en-US" sz="4200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</a:p>
          <a:p>
            <a:pPr algn="ctr"/>
            <a:r>
              <a:rPr lang="en-US" sz="420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на</a:t>
            </a:r>
            <a:r>
              <a:rPr lang="en-US" sz="4200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420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резултатите</a:t>
            </a:r>
            <a:r>
              <a:rPr lang="en-US" sz="4200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420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от</a:t>
            </a:r>
            <a:r>
              <a:rPr lang="en-US" sz="4200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420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обучението</a:t>
            </a:r>
            <a:r>
              <a:rPr lang="en-US" sz="4200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F740C97-A7BB-553C-469E-59FA29B8C9FB}"/>
              </a:ext>
            </a:extLst>
          </p:cNvPr>
          <p:cNvSpPr txBox="1"/>
          <p:nvPr/>
        </p:nvSpPr>
        <p:spPr>
          <a:xfrm>
            <a:off x="3357786" y="2244838"/>
            <a:ext cx="6086027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>
              <a:buFont typeface="Arial"/>
              <a:buChar char="•"/>
            </a:pP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Индивидуален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подход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към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всяко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дете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според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образователните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му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потребности</a:t>
            </a:r>
            <a:r>
              <a:rPr lang="en-US" sz="2000" dirty="0">
                <a:solidFill>
                  <a:srgbClr val="598F73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;</a:t>
            </a:r>
            <a:endParaRPr lang="bg-BG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59080" lvl="1"/>
            <a:endParaRPr lang="en-US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18160" lvl="1" indent="-259080">
              <a:buFont typeface="Arial"/>
              <a:buChar char="•"/>
            </a:pP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Допълнителна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подкрепа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за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разви</a:t>
            </a:r>
            <a:r>
              <a:rPr lang="bg-BG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ване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езиковите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умения</a:t>
            </a:r>
            <a:r>
              <a:rPr lang="en-US" sz="2000" dirty="0">
                <a:solidFill>
                  <a:srgbClr val="598F73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;</a:t>
            </a:r>
            <a:endParaRPr lang="bg-BG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59080" lvl="1"/>
            <a:endParaRPr lang="en-US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18160" lvl="1" indent="-259080">
              <a:buFont typeface="Arial"/>
              <a:buChar char="•"/>
            </a:pP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Използване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нагледни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материали,игри</a:t>
            </a:r>
            <a:r>
              <a:rPr lang="en-US" sz="2000" dirty="0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и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практически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дейности</a:t>
            </a:r>
            <a:r>
              <a:rPr lang="en-US" sz="2000" dirty="0">
                <a:solidFill>
                  <a:srgbClr val="598F73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;</a:t>
            </a:r>
            <a:endParaRPr lang="bg-BG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59080" lvl="1"/>
            <a:endParaRPr lang="en-US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18160" lvl="1" indent="-259080">
              <a:buFont typeface="Arial"/>
              <a:buChar char="•"/>
            </a:pP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Честа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обратна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връзка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поощряване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напредъка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учениците</a:t>
            </a:r>
            <a:r>
              <a:rPr lang="en-US" sz="2000" dirty="0">
                <a:solidFill>
                  <a:srgbClr val="598F73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;</a:t>
            </a:r>
            <a:endParaRPr lang="bg-BG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59080" lvl="1"/>
            <a:endParaRPr lang="en-US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18160" lvl="1" indent="-259080">
              <a:buFont typeface="Arial"/>
              <a:buChar char="•"/>
            </a:pP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Работа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в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малки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групи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учене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чрез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сътрудничество</a:t>
            </a:r>
            <a:r>
              <a:rPr lang="en-US" sz="2000" dirty="0">
                <a:solidFill>
                  <a:srgbClr val="598F73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.</a:t>
            </a:r>
            <a:endParaRPr lang="en-US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" name="училищен звъне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51106" y="64815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529300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3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5BC5D38-8D35-55EC-3977-6216622B4CF4}"/>
              </a:ext>
            </a:extLst>
          </p:cNvPr>
          <p:cNvSpPr/>
          <p:nvPr/>
        </p:nvSpPr>
        <p:spPr>
          <a:xfrm>
            <a:off x="152400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32" t="-5930" r="-5765" b="-3671"/>
            </a:stretch>
          </a:blipFill>
        </p:spPr>
        <p:txBody>
          <a:bodyPr/>
          <a:lstStyle/>
          <a:p>
            <a:endParaRPr lang="bg-BG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E6FC6A9-1811-0A09-EC19-D264244116A5}"/>
              </a:ext>
            </a:extLst>
          </p:cNvPr>
          <p:cNvSpPr/>
          <p:nvPr/>
        </p:nvSpPr>
        <p:spPr>
          <a:xfrm>
            <a:off x="10123520" y="6252255"/>
            <a:ext cx="520568" cy="519621"/>
          </a:xfrm>
          <a:custGeom>
            <a:avLst/>
            <a:gdLst/>
            <a:ahLst/>
            <a:cxnLst/>
            <a:rect l="l" t="t" r="r" b="b"/>
            <a:pathLst>
              <a:path w="520568" h="519621">
                <a:moveTo>
                  <a:pt x="0" y="0"/>
                </a:moveTo>
                <a:lnTo>
                  <a:pt x="520568" y="0"/>
                </a:lnTo>
                <a:lnTo>
                  <a:pt x="520568" y="519621"/>
                </a:lnTo>
                <a:lnTo>
                  <a:pt x="0" y="5196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4999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BB93F41-99E5-E472-4669-9E33B95B65EA}"/>
              </a:ext>
            </a:extLst>
          </p:cNvPr>
          <p:cNvSpPr/>
          <p:nvPr/>
        </p:nvSpPr>
        <p:spPr>
          <a:xfrm rot="-4308302">
            <a:off x="2144715" y="1379125"/>
            <a:ext cx="658010" cy="628100"/>
          </a:xfrm>
          <a:custGeom>
            <a:avLst/>
            <a:gdLst/>
            <a:ahLst/>
            <a:cxnLst/>
            <a:rect l="l" t="t" r="r" b="b"/>
            <a:pathLst>
              <a:path w="658010" h="628100">
                <a:moveTo>
                  <a:pt x="0" y="0"/>
                </a:moveTo>
                <a:lnTo>
                  <a:pt x="658009" y="0"/>
                </a:lnTo>
                <a:lnTo>
                  <a:pt x="658009" y="628100"/>
                </a:lnTo>
                <a:lnTo>
                  <a:pt x="0" y="6281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6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54994B4-4C06-9928-FA24-3516650ADA10}"/>
              </a:ext>
            </a:extLst>
          </p:cNvPr>
          <p:cNvSpPr txBox="1"/>
          <p:nvPr/>
        </p:nvSpPr>
        <p:spPr>
          <a:xfrm>
            <a:off x="1615497" y="550175"/>
            <a:ext cx="9570609" cy="1143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360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Мерки</a:t>
            </a:r>
            <a:r>
              <a:rPr lang="en-US" sz="3600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360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за</a:t>
            </a:r>
            <a:r>
              <a:rPr lang="en-US" sz="3600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360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намаляване</a:t>
            </a:r>
            <a:r>
              <a:rPr lang="en-US" sz="3600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360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на</a:t>
            </a:r>
            <a:r>
              <a:rPr lang="en-US" sz="3600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360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отсъствията</a:t>
            </a:r>
            <a:endParaRPr lang="en-US" sz="3600" dirty="0">
              <a:solidFill>
                <a:srgbClr val="598F73"/>
              </a:solidFill>
              <a:latin typeface="VAG Rounded Next"/>
              <a:ea typeface="VAG Rounded Next"/>
              <a:cs typeface="VAG Rounded Next"/>
              <a:sym typeface="VAG Rounded Next"/>
            </a:endParaRPr>
          </a:p>
          <a:p>
            <a:pPr algn="ctr"/>
            <a:r>
              <a:rPr lang="en-US" sz="3600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и </a:t>
            </a:r>
            <a:r>
              <a:rPr lang="en-US" sz="360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подобряване</a:t>
            </a:r>
            <a:r>
              <a:rPr lang="en-US" sz="3600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360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на</a:t>
            </a:r>
            <a:r>
              <a:rPr lang="en-US" sz="3600" dirty="0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3600" dirty="0" err="1">
                <a:solidFill>
                  <a:srgbClr val="598F73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дисциплината</a:t>
            </a:r>
            <a:endParaRPr lang="en-US" sz="3600" dirty="0">
              <a:solidFill>
                <a:srgbClr val="598F73"/>
              </a:solidFill>
              <a:latin typeface="VAG Rounded Next"/>
              <a:ea typeface="VAG Rounded Next"/>
              <a:cs typeface="VAG Rounded Next"/>
              <a:sym typeface="VAG Rounded Next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29CE33B-2E1B-B0B0-9762-E2CB1F42DE77}"/>
              </a:ext>
            </a:extLst>
          </p:cNvPr>
          <p:cNvSpPr txBox="1"/>
          <p:nvPr/>
        </p:nvSpPr>
        <p:spPr>
          <a:xfrm>
            <a:off x="2951731" y="2103793"/>
            <a:ext cx="6288538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>
              <a:buFont typeface="Arial"/>
              <a:buChar char="•"/>
            </a:pP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Създаване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спокойна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подкрепяща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училищна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среда</a:t>
            </a:r>
            <a:r>
              <a:rPr lang="en-US" sz="2000" dirty="0">
                <a:solidFill>
                  <a:srgbClr val="598F73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;</a:t>
            </a:r>
            <a:endParaRPr lang="bg-BG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59080" lvl="1"/>
            <a:endParaRPr lang="en-US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18160" lvl="1" indent="-259080">
              <a:buFont typeface="Arial"/>
              <a:buChar char="•"/>
            </a:pP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Насърчаване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редовното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посещ</a:t>
            </a:r>
            <a:r>
              <a:rPr lang="bg-BG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аване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училище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чрез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положителна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мотивация</a:t>
            </a:r>
            <a:r>
              <a:rPr lang="en-US" sz="2000" dirty="0">
                <a:solidFill>
                  <a:srgbClr val="598F73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;</a:t>
            </a:r>
            <a:endParaRPr lang="bg-BG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59080" lvl="1"/>
            <a:endParaRPr lang="en-US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18160" lvl="1" indent="-259080">
              <a:buFont typeface="Arial"/>
              <a:buChar char="•"/>
            </a:pP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Поддържане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постоянна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връзка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с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родителите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2000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семействата</a:t>
            </a:r>
            <a:r>
              <a:rPr lang="en-US" sz="2000" dirty="0">
                <a:solidFill>
                  <a:srgbClr val="598F73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;</a:t>
            </a:r>
            <a:endParaRPr lang="bg-BG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59080" lvl="1"/>
            <a:endParaRPr lang="en-US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18160" lvl="1" indent="-259080">
              <a:buFont typeface="Arial"/>
              <a:buChar char="•"/>
            </a:pP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Изграждане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ясни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правила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навици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за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отговорно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поведение</a:t>
            </a:r>
            <a:r>
              <a:rPr lang="en-US" sz="2000" dirty="0">
                <a:solidFill>
                  <a:srgbClr val="598F73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;</a:t>
            </a:r>
            <a:endParaRPr lang="bg-BG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59080" lvl="1"/>
            <a:endParaRPr lang="en-US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18160" lvl="1" indent="-259080">
              <a:buFont typeface="Arial"/>
              <a:buChar char="•"/>
            </a:pP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Работа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с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училищния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екип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при</a:t>
            </a:r>
            <a:r>
              <a:rPr lang="en-US" sz="2000" dirty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 smtClean="0">
                <a:solidFill>
                  <a:srgbClr val="598F73"/>
                </a:solidFill>
                <a:latin typeface="Open Sans"/>
                <a:ea typeface="Open Sans"/>
                <a:cs typeface="Open Sans"/>
                <a:sym typeface="Open Sans"/>
              </a:rPr>
              <a:t>необходимост</a:t>
            </a:r>
            <a:r>
              <a:rPr lang="en-US" sz="2000" dirty="0">
                <a:solidFill>
                  <a:srgbClr val="598F73"/>
                </a:solidFill>
                <a:latin typeface="Comic Sans MS" panose="030F0702030302020204" pitchFamily="66" charset="0"/>
                <a:ea typeface="Open Sans"/>
                <a:cs typeface="Open Sans"/>
                <a:sym typeface="Open Sans"/>
              </a:rPr>
              <a:t>.</a:t>
            </a:r>
            <a:endParaRPr lang="en-US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/>
            <a:endParaRPr lang="en-US" sz="2000" dirty="0">
              <a:solidFill>
                <a:srgbClr val="598F7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964557078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E8EEF0D-0B48-06B0-53D1-728D3F8210C0}"/>
              </a:ext>
            </a:extLst>
          </p:cNvPr>
          <p:cNvSpPr/>
          <p:nvPr/>
        </p:nvSpPr>
        <p:spPr>
          <a:xfrm>
            <a:off x="152400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32" t="-5930" r="-5765" b="-367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84129FE-FBEF-F16C-8D4B-3CB17F2A6902}"/>
              </a:ext>
            </a:extLst>
          </p:cNvPr>
          <p:cNvSpPr/>
          <p:nvPr/>
        </p:nvSpPr>
        <p:spPr>
          <a:xfrm rot="-362812">
            <a:off x="1713898" y="6046133"/>
            <a:ext cx="1083245" cy="1341480"/>
          </a:xfrm>
          <a:custGeom>
            <a:avLst/>
            <a:gdLst/>
            <a:ahLst/>
            <a:cxnLst/>
            <a:rect l="l" t="t" r="r" b="b"/>
            <a:pathLst>
              <a:path w="1083245" h="1341480">
                <a:moveTo>
                  <a:pt x="0" y="0"/>
                </a:moveTo>
                <a:lnTo>
                  <a:pt x="1083246" y="0"/>
                </a:lnTo>
                <a:lnTo>
                  <a:pt x="1083246" y="1341480"/>
                </a:lnTo>
                <a:lnTo>
                  <a:pt x="0" y="13414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6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9A2DFD67-1553-26BB-2C92-2456109687AF}"/>
              </a:ext>
            </a:extLst>
          </p:cNvPr>
          <p:cNvSpPr/>
          <p:nvPr/>
        </p:nvSpPr>
        <p:spPr>
          <a:xfrm>
            <a:off x="5777713" y="2613664"/>
            <a:ext cx="1290489" cy="1391362"/>
          </a:xfrm>
          <a:custGeom>
            <a:avLst/>
            <a:gdLst/>
            <a:ahLst/>
            <a:cxnLst/>
            <a:rect l="l" t="t" r="r" b="b"/>
            <a:pathLst>
              <a:path w="1290489" h="1391362">
                <a:moveTo>
                  <a:pt x="0" y="0"/>
                </a:moveTo>
                <a:lnTo>
                  <a:pt x="1290489" y="0"/>
                </a:lnTo>
                <a:lnTo>
                  <a:pt x="1290489" y="1391362"/>
                </a:lnTo>
                <a:lnTo>
                  <a:pt x="0" y="13913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5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6B2DD9D2-5CFA-E822-5015-E138FF9A9C95}"/>
              </a:ext>
            </a:extLst>
          </p:cNvPr>
          <p:cNvSpPr/>
          <p:nvPr/>
        </p:nvSpPr>
        <p:spPr>
          <a:xfrm>
            <a:off x="8298104" y="366966"/>
            <a:ext cx="1081764" cy="1061481"/>
          </a:xfrm>
          <a:custGeom>
            <a:avLst/>
            <a:gdLst/>
            <a:ahLst/>
            <a:cxnLst/>
            <a:rect l="l" t="t" r="r" b="b"/>
            <a:pathLst>
              <a:path w="1081764" h="1061481">
                <a:moveTo>
                  <a:pt x="0" y="0"/>
                </a:moveTo>
                <a:lnTo>
                  <a:pt x="1081764" y="0"/>
                </a:lnTo>
                <a:lnTo>
                  <a:pt x="1081764" y="1061480"/>
                </a:lnTo>
                <a:lnTo>
                  <a:pt x="0" y="10614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42000"/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21E04371-2379-DA0C-EB18-3EB253043F89}"/>
              </a:ext>
            </a:extLst>
          </p:cNvPr>
          <p:cNvSpPr txBox="1"/>
          <p:nvPr/>
        </p:nvSpPr>
        <p:spPr>
          <a:xfrm>
            <a:off x="4075105" y="9513"/>
            <a:ext cx="4589541" cy="1168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40"/>
              </a:lnSpc>
            </a:pPr>
            <a:r>
              <a:rPr lang="en-US" sz="5600" spc="-196" dirty="0" err="1" smtClean="0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Дейности</a:t>
            </a:r>
            <a:r>
              <a:rPr lang="en-US" sz="5600" spc="-196" dirty="0">
                <a:solidFill>
                  <a:srgbClr val="5E9277"/>
                </a:solidFill>
                <a:latin typeface="Comic Sans MS" panose="030F0702030302020204" pitchFamily="66" charset="0"/>
                <a:ea typeface="VAG Rounded Next"/>
                <a:cs typeface="VAG Rounded Next"/>
                <a:sym typeface="VAG Rounded Next"/>
              </a:rPr>
              <a:t>:</a:t>
            </a:r>
            <a:endParaRPr lang="en-US" sz="5600" spc="-196" dirty="0">
              <a:solidFill>
                <a:srgbClr val="5E9277"/>
              </a:solidFill>
              <a:latin typeface="VAG Rounded Next"/>
              <a:ea typeface="VAG Rounded Next"/>
              <a:cs typeface="VAG Rounded Next"/>
              <a:sym typeface="VAG Rounded Next"/>
            </a:endParaRPr>
          </a:p>
        </p:txBody>
      </p:sp>
      <p:grpSp>
        <p:nvGrpSpPr>
          <p:cNvPr id="22" name="Групиране 21">
            <a:extLst>
              <a:ext uri="{FF2B5EF4-FFF2-40B4-BE49-F238E27FC236}">
                <a16:creationId xmlns:a16="http://schemas.microsoft.com/office/drawing/2014/main" id="{14E1DFA6-C500-F560-87B6-FFDD8EFD4F54}"/>
              </a:ext>
            </a:extLst>
          </p:cNvPr>
          <p:cNvGrpSpPr/>
          <p:nvPr/>
        </p:nvGrpSpPr>
        <p:grpSpPr>
          <a:xfrm>
            <a:off x="2309564" y="2255460"/>
            <a:ext cx="2814643" cy="3239477"/>
            <a:chOff x="340822" y="2349733"/>
            <a:chExt cx="2814643" cy="323947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15DC4F0-3A4C-8518-1D7E-8F0FC134F195}"/>
                </a:ext>
              </a:extLst>
            </p:cNvPr>
            <p:cNvSpPr/>
            <p:nvPr/>
          </p:nvSpPr>
          <p:spPr>
            <a:xfrm>
              <a:off x="340822" y="2349733"/>
              <a:ext cx="2814643" cy="2814643"/>
            </a:xfrm>
            <a:custGeom>
              <a:avLst/>
              <a:gdLst/>
              <a:ahLst/>
              <a:cxnLst/>
              <a:rect l="l" t="t" r="r" b="b"/>
              <a:pathLst>
                <a:path w="2814643" h="2814643">
                  <a:moveTo>
                    <a:pt x="0" y="0"/>
                  </a:moveTo>
                  <a:lnTo>
                    <a:pt x="2814643" y="0"/>
                  </a:lnTo>
                  <a:lnTo>
                    <a:pt x="2814643" y="2814643"/>
                  </a:lnTo>
                  <a:lnTo>
                    <a:pt x="0" y="2814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7E3E7A39-66FD-B0E2-5387-03EC78937951}"/>
                </a:ext>
              </a:extLst>
            </p:cNvPr>
            <p:cNvSpPr txBox="1"/>
            <p:nvPr/>
          </p:nvSpPr>
          <p:spPr>
            <a:xfrm>
              <a:off x="645553" y="2575564"/>
              <a:ext cx="2205180" cy="301364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100"/>
                </a:lnSpc>
              </a:pP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 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Чрез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00" spc="30" dirty="0" err="1" smtClean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разговори</a:t>
              </a:r>
              <a:r>
                <a:rPr lang="en-US" sz="1500" spc="30" dirty="0">
                  <a:solidFill>
                    <a:srgbClr val="5E9277"/>
                  </a:solidFill>
                  <a:latin typeface="Comic Sans MS" panose="030F0702030302020204" pitchFamily="66" charset="0"/>
                  <a:ea typeface="VAG Rounded Next"/>
                  <a:cs typeface="VAG Rounded Next"/>
                  <a:sym typeface="VAG Rounded Next"/>
                </a:rPr>
                <a:t>,</a:t>
              </a:r>
              <a:r>
                <a:rPr lang="en-US" sz="1500" spc="30" dirty="0" smtClean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игри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и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практически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ситуации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учениците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упражниха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основните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правила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за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безопасно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поведение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на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пътя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и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развиваха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внимание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и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отговорност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00" spc="3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като</a:t>
              </a:r>
              <a:r>
                <a:rPr lang="en-US" sz="1500" spc="3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00" spc="30" dirty="0" err="1" smtClean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пешеходци</a:t>
              </a:r>
              <a:r>
                <a:rPr lang="en-US" sz="1500" spc="30" dirty="0">
                  <a:solidFill>
                    <a:srgbClr val="5E9277"/>
                  </a:solidFill>
                  <a:latin typeface="Comic Sans MS" panose="030F0702030302020204" pitchFamily="66" charset="0"/>
                  <a:ea typeface="VAG Rounded Next"/>
                  <a:cs typeface="VAG Rounded Next"/>
                  <a:sym typeface="VAG Rounded Next"/>
                </a:rPr>
                <a:t>.</a:t>
              </a:r>
              <a:endParaRPr lang="en-US" sz="1500" spc="30" dirty="0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endParaRPr>
            </a:p>
            <a:p>
              <a:pPr algn="ctr">
                <a:lnSpc>
                  <a:spcPts val="2283"/>
                </a:lnSpc>
              </a:pPr>
              <a:endParaRPr lang="en-US" sz="1500" spc="30" dirty="0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endParaRPr>
            </a:p>
            <a:p>
              <a:pPr algn="ctr">
                <a:lnSpc>
                  <a:spcPts val="2283"/>
                </a:lnSpc>
              </a:pPr>
              <a:endParaRPr lang="en-US" sz="1500" spc="30" dirty="0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endParaRPr>
            </a:p>
          </p:txBody>
        </p:sp>
      </p:grpSp>
      <p:grpSp>
        <p:nvGrpSpPr>
          <p:cNvPr id="23" name="Групиране 22">
            <a:extLst>
              <a:ext uri="{FF2B5EF4-FFF2-40B4-BE49-F238E27FC236}">
                <a16:creationId xmlns:a16="http://schemas.microsoft.com/office/drawing/2014/main" id="{06115FD5-1D08-3EF7-0281-BE6E5E6C77D4}"/>
              </a:ext>
            </a:extLst>
          </p:cNvPr>
          <p:cNvGrpSpPr/>
          <p:nvPr/>
        </p:nvGrpSpPr>
        <p:grpSpPr>
          <a:xfrm>
            <a:off x="7464842" y="2255459"/>
            <a:ext cx="2748286" cy="2748286"/>
            <a:chOff x="6406077" y="2349733"/>
            <a:chExt cx="2748286" cy="2748286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F5E489F-AEC6-06D9-5387-CB9457574B19}"/>
                </a:ext>
              </a:extLst>
            </p:cNvPr>
            <p:cNvSpPr/>
            <p:nvPr/>
          </p:nvSpPr>
          <p:spPr>
            <a:xfrm>
              <a:off x="6406077" y="2349733"/>
              <a:ext cx="2748286" cy="2748286"/>
            </a:xfrm>
            <a:custGeom>
              <a:avLst/>
              <a:gdLst/>
              <a:ahLst/>
              <a:cxnLst/>
              <a:rect l="l" t="t" r="r" b="b"/>
              <a:pathLst>
                <a:path w="2748286" h="2748286">
                  <a:moveTo>
                    <a:pt x="0" y="0"/>
                  </a:moveTo>
                  <a:lnTo>
                    <a:pt x="2748286" y="0"/>
                  </a:lnTo>
                  <a:lnTo>
                    <a:pt x="2748286" y="2748286"/>
                  </a:lnTo>
                  <a:lnTo>
                    <a:pt x="0" y="2748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644A14DE-5A41-C400-D19E-EA9096FADAB3}"/>
                </a:ext>
              </a:extLst>
            </p:cNvPr>
            <p:cNvSpPr txBox="1"/>
            <p:nvPr/>
          </p:nvSpPr>
          <p:spPr>
            <a:xfrm>
              <a:off x="6642448" y="2585089"/>
              <a:ext cx="2426839" cy="19584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39"/>
                </a:lnSpc>
              </a:pPr>
              <a:r>
                <a:rPr lang="en-US" sz="1599" spc="31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  С </a:t>
              </a:r>
              <a:r>
                <a:rPr lang="en-US" sz="1599" spc="31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разнообразни</a:t>
              </a:r>
              <a:r>
                <a:rPr lang="en-US" sz="1599" spc="31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99" spc="31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дейности</a:t>
              </a:r>
              <a:r>
                <a:rPr lang="en-US" sz="1599" spc="31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99" spc="31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насърчавахме</a:t>
              </a:r>
              <a:r>
                <a:rPr lang="en-US" sz="1599" spc="31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99" spc="31" dirty="0" err="1" smtClean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уважението</a:t>
              </a:r>
              <a:r>
                <a:rPr lang="en-US" sz="1599" spc="31" dirty="0" smtClean="0">
                  <a:solidFill>
                    <a:srgbClr val="5E9277"/>
                  </a:solidFill>
                  <a:latin typeface="Comic Sans MS" panose="030F0702030302020204" pitchFamily="66" charset="0"/>
                  <a:ea typeface="VAG Rounded Next"/>
                  <a:cs typeface="VAG Rounded Next"/>
                  <a:sym typeface="VAG Rounded Next"/>
                </a:rPr>
                <a:t>,</a:t>
              </a:r>
              <a:r>
                <a:rPr lang="en-US" sz="1599" spc="31" dirty="0" smtClean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99" spc="31" dirty="0" err="1" smtClean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добротата</a:t>
              </a:r>
              <a:r>
                <a:rPr lang="en-US" sz="1599" spc="31" dirty="0" smtClean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99" spc="31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и </a:t>
              </a:r>
              <a:r>
                <a:rPr lang="en-US" sz="1599" spc="31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умението</a:t>
              </a:r>
              <a:r>
                <a:rPr lang="en-US" sz="1599" spc="31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99" spc="31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да</a:t>
              </a:r>
              <a:r>
                <a:rPr lang="en-US" sz="1599" spc="31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99" spc="31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бъдем</a:t>
              </a:r>
              <a:r>
                <a:rPr lang="en-US" sz="1599" spc="31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99" spc="31" dirty="0" err="1" smtClean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заедно</a:t>
              </a:r>
              <a:r>
                <a:rPr lang="en-US" sz="1599" spc="31" dirty="0" smtClean="0">
                  <a:solidFill>
                    <a:srgbClr val="5E9277"/>
                  </a:solidFill>
                  <a:latin typeface="Comic Sans MS" panose="030F0702030302020204" pitchFamily="66" charset="0"/>
                  <a:ea typeface="VAG Rounded Next"/>
                  <a:cs typeface="VAG Rounded Next"/>
                  <a:sym typeface="VAG Rounded Next"/>
                </a:rPr>
                <a:t>,</a:t>
              </a:r>
              <a:r>
                <a:rPr lang="en-US" sz="1599" spc="31" dirty="0" smtClean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99" spc="31" dirty="0" err="1" smtClean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да</a:t>
              </a:r>
              <a:r>
                <a:rPr lang="en-US" sz="1599" spc="31" dirty="0" smtClean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99" spc="31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се</a:t>
              </a:r>
              <a:r>
                <a:rPr lang="en-US" sz="1599" spc="31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99" spc="31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приемаме</a:t>
              </a:r>
              <a:r>
                <a:rPr lang="en-US" sz="1599" spc="31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и </a:t>
              </a:r>
              <a:r>
                <a:rPr lang="en-US" sz="1599" spc="31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да</a:t>
              </a:r>
              <a:r>
                <a:rPr lang="en-US" sz="1599" spc="31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99" spc="31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си</a:t>
              </a:r>
              <a:r>
                <a:rPr lang="en-US" sz="1599" spc="31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1599" spc="31" dirty="0" err="1" smtClean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помагаме</a:t>
              </a:r>
              <a:r>
                <a:rPr lang="en-US" sz="1599" spc="31" dirty="0">
                  <a:solidFill>
                    <a:srgbClr val="5E9277"/>
                  </a:solidFill>
                  <a:latin typeface="Comic Sans MS" panose="030F0702030302020204" pitchFamily="66" charset="0"/>
                  <a:ea typeface="VAG Rounded Next"/>
                  <a:cs typeface="VAG Rounded Next"/>
                  <a:sym typeface="VAG Rounded Next"/>
                </a:rPr>
                <a:t>.</a:t>
              </a:r>
              <a:endParaRPr lang="en-US" sz="1599" spc="31" dirty="0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endParaRPr>
            </a:p>
            <a:p>
              <a:pPr algn="ctr">
                <a:lnSpc>
                  <a:spcPts val="2239"/>
                </a:lnSpc>
              </a:pPr>
              <a:endParaRPr lang="en-US" sz="1599" spc="31" dirty="0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endParaRPr>
            </a:p>
          </p:txBody>
        </p:sp>
      </p:grpSp>
      <p:grpSp>
        <p:nvGrpSpPr>
          <p:cNvPr id="21" name="Групиране 20">
            <a:extLst>
              <a:ext uri="{FF2B5EF4-FFF2-40B4-BE49-F238E27FC236}">
                <a16:creationId xmlns:a16="http://schemas.microsoft.com/office/drawing/2014/main" id="{87B695F4-07C4-B79D-3503-E825AC2A799C}"/>
              </a:ext>
            </a:extLst>
          </p:cNvPr>
          <p:cNvGrpSpPr/>
          <p:nvPr/>
        </p:nvGrpSpPr>
        <p:grpSpPr>
          <a:xfrm>
            <a:off x="1954077" y="1379163"/>
            <a:ext cx="3312223" cy="662445"/>
            <a:chOff x="340822" y="1581749"/>
            <a:chExt cx="3312223" cy="66244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9BBD370-1354-B789-9DA0-D68DF8E255AA}"/>
                </a:ext>
              </a:extLst>
            </p:cNvPr>
            <p:cNvSpPr/>
            <p:nvPr/>
          </p:nvSpPr>
          <p:spPr>
            <a:xfrm>
              <a:off x="340822" y="1581749"/>
              <a:ext cx="3312223" cy="662445"/>
            </a:xfrm>
            <a:custGeom>
              <a:avLst/>
              <a:gdLst/>
              <a:ahLst/>
              <a:cxnLst/>
              <a:rect l="l" t="t" r="r" b="b"/>
              <a:pathLst>
                <a:path w="3312223" h="662445">
                  <a:moveTo>
                    <a:pt x="0" y="0"/>
                  </a:moveTo>
                  <a:lnTo>
                    <a:pt x="3312223" y="0"/>
                  </a:lnTo>
                  <a:lnTo>
                    <a:pt x="3312223" y="662445"/>
                  </a:lnTo>
                  <a:lnTo>
                    <a:pt x="0" y="662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=""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2A0142D5-05EE-5335-EFE1-C91273E81834}"/>
                </a:ext>
              </a:extLst>
            </p:cNvPr>
            <p:cNvSpPr txBox="1"/>
            <p:nvPr/>
          </p:nvSpPr>
          <p:spPr>
            <a:xfrm>
              <a:off x="548639" y="1590612"/>
              <a:ext cx="2896587" cy="5378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БДП</a:t>
              </a:r>
            </a:p>
          </p:txBody>
        </p:sp>
      </p:grpSp>
      <p:grpSp>
        <p:nvGrpSpPr>
          <p:cNvPr id="24" name="Групиране 23">
            <a:extLst>
              <a:ext uri="{FF2B5EF4-FFF2-40B4-BE49-F238E27FC236}">
                <a16:creationId xmlns:a16="http://schemas.microsoft.com/office/drawing/2014/main" id="{17D490EE-144B-708A-E236-BE79741C15EF}"/>
              </a:ext>
            </a:extLst>
          </p:cNvPr>
          <p:cNvGrpSpPr/>
          <p:nvPr/>
        </p:nvGrpSpPr>
        <p:grpSpPr>
          <a:xfrm>
            <a:off x="6925702" y="1279854"/>
            <a:ext cx="4305318" cy="861064"/>
            <a:chOff x="5401702" y="1279854"/>
            <a:chExt cx="4305318" cy="861064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80B0536-2123-9B34-64A8-03128545F21E}"/>
                </a:ext>
              </a:extLst>
            </p:cNvPr>
            <p:cNvSpPr/>
            <p:nvPr/>
          </p:nvSpPr>
          <p:spPr>
            <a:xfrm rot="-10800000">
              <a:off x="5401702" y="1279854"/>
              <a:ext cx="4305318" cy="861064"/>
            </a:xfrm>
            <a:custGeom>
              <a:avLst/>
              <a:gdLst/>
              <a:ahLst/>
              <a:cxnLst/>
              <a:rect l="l" t="t" r="r" b="b"/>
              <a:pathLst>
                <a:path w="4305318" h="861064">
                  <a:moveTo>
                    <a:pt x="0" y="0"/>
                  </a:moveTo>
                  <a:lnTo>
                    <a:pt x="4305319" y="0"/>
                  </a:lnTo>
                  <a:lnTo>
                    <a:pt x="4305319" y="861064"/>
                  </a:lnTo>
                  <a:lnTo>
                    <a:pt x="0" y="861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=""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3CF004DE-4394-EF92-E29C-D5D6A629F8C7}"/>
                </a:ext>
              </a:extLst>
            </p:cNvPr>
            <p:cNvSpPr txBox="1"/>
            <p:nvPr/>
          </p:nvSpPr>
          <p:spPr>
            <a:xfrm>
              <a:off x="5879640" y="1362878"/>
              <a:ext cx="2870691" cy="6976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11"/>
                </a:lnSpc>
              </a:pPr>
              <a:r>
                <a:rPr lang="en-US" sz="240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Седмица</a:t>
              </a:r>
              <a:r>
                <a:rPr lang="en-US" sz="240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240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на</a:t>
              </a:r>
              <a:r>
                <a:rPr lang="en-US" sz="2400" dirty="0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 </a:t>
              </a:r>
              <a:r>
                <a:rPr lang="en-US" sz="2400" dirty="0" err="1">
                  <a:solidFill>
                    <a:srgbClr val="5E9277"/>
                  </a:solidFill>
                  <a:latin typeface="VAG Rounded Next"/>
                  <a:ea typeface="VAG Rounded Next"/>
                  <a:cs typeface="VAG Rounded Next"/>
                  <a:sym typeface="VAG Rounded Next"/>
                </a:rPr>
                <a:t>толерантността</a:t>
              </a:r>
              <a:endParaRPr lang="en-US" sz="2400" dirty="0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755DDEA-37C9-9FEC-1527-98D1E26C8B52}"/>
              </a:ext>
            </a:extLst>
          </p:cNvPr>
          <p:cNvGrpSpPr>
            <a:grpSpLocks noChangeAspect="1"/>
          </p:cNvGrpSpPr>
          <p:nvPr/>
        </p:nvGrpSpPr>
        <p:grpSpPr>
          <a:xfrm rot="21077490">
            <a:off x="3891549" y="4564925"/>
            <a:ext cx="2205879" cy="2205879"/>
            <a:chOff x="0" y="0"/>
            <a:chExt cx="6350000" cy="63500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769E7FC-51C8-982B-E41D-B9F308B45E0F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13"/>
              <a:stretch>
                <a:fillRect l="-36495" t="-18239" r="-21157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DB3B6F4-10CE-BE19-EFDA-9FF92B64BE70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201629C1-F9F3-580F-46A6-092B6CA028E3}"/>
              </a:ext>
            </a:extLst>
          </p:cNvPr>
          <p:cNvGrpSpPr>
            <a:grpSpLocks noChangeAspect="1"/>
          </p:cNvGrpSpPr>
          <p:nvPr/>
        </p:nvGrpSpPr>
        <p:grpSpPr>
          <a:xfrm rot="406562">
            <a:off x="6615508" y="4450763"/>
            <a:ext cx="2240005" cy="2240005"/>
            <a:chOff x="0" y="0"/>
            <a:chExt cx="6350000" cy="6350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1F6C500B-D50E-B193-DE1C-30AAC2F5698C}"/>
                </a:ext>
              </a:extLst>
            </p:cNvPr>
            <p:cNvSpPr/>
            <p:nvPr/>
          </p:nvSpPr>
          <p:spPr>
            <a:xfrm>
              <a:off x="124459" y="124460"/>
              <a:ext cx="6101082" cy="6101081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14"/>
              <a:stretch>
                <a:fillRect l="-16666" r="-16666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03431A03-BE09-590A-3F21-1AD1B3242D9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</p:spTree>
    <p:extLst>
      <p:ext uri="{BB962C8B-B14F-4D97-AF65-F5344CB8AC3E}">
        <p14:creationId xmlns:p14="http://schemas.microsoft.com/office/powerpoint/2010/main" val="874528428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D0E1BAD-7FB1-2A59-F9AE-1C59193263FC}"/>
              </a:ext>
            </a:extLst>
          </p:cNvPr>
          <p:cNvSpPr/>
          <p:nvPr/>
        </p:nvSpPr>
        <p:spPr>
          <a:xfrm>
            <a:off x="152400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59" t="-1021" r="-7064" b="-13318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1AC2A85-6919-47FA-C555-7162BA41DC93}"/>
              </a:ext>
            </a:extLst>
          </p:cNvPr>
          <p:cNvSpPr/>
          <p:nvPr/>
        </p:nvSpPr>
        <p:spPr>
          <a:xfrm>
            <a:off x="1328983" y="-2120419"/>
            <a:ext cx="9658778" cy="10288978"/>
          </a:xfrm>
          <a:custGeom>
            <a:avLst/>
            <a:gdLst/>
            <a:ahLst/>
            <a:cxnLst/>
            <a:rect l="l" t="t" r="r" b="b"/>
            <a:pathLst>
              <a:path w="9658778" h="10288978">
                <a:moveTo>
                  <a:pt x="0" y="0"/>
                </a:moveTo>
                <a:lnTo>
                  <a:pt x="9658778" y="0"/>
                </a:lnTo>
                <a:lnTo>
                  <a:pt x="9658778" y="10288978"/>
                </a:lnTo>
                <a:lnTo>
                  <a:pt x="0" y="102889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4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7BB5B58-5905-7683-15E0-56AE193E746A}"/>
              </a:ext>
            </a:extLst>
          </p:cNvPr>
          <p:cNvSpPr txBox="1"/>
          <p:nvPr/>
        </p:nvSpPr>
        <p:spPr>
          <a:xfrm>
            <a:off x="2604820" y="836295"/>
            <a:ext cx="7591960" cy="653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89"/>
              </a:lnSpc>
            </a:pPr>
            <a:r>
              <a:rPr lang="en-US" sz="4989" spc="-174" dirty="0" err="1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Еко-коледна</a:t>
            </a:r>
            <a:r>
              <a:rPr lang="en-US" sz="4989" spc="-174" dirty="0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4989" spc="-174" dirty="0" err="1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работилница</a:t>
            </a:r>
            <a:endParaRPr lang="en-US" sz="4989" spc="-174" dirty="0">
              <a:solidFill>
                <a:srgbClr val="5E9277"/>
              </a:solidFill>
              <a:latin typeface="VAG Rounded Next"/>
              <a:ea typeface="VAG Rounded Next"/>
              <a:cs typeface="VAG Rounded Next"/>
              <a:sym typeface="VAG Rounded Next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FC97BC69-B135-3F91-D450-EB512B6CCE5D}"/>
              </a:ext>
            </a:extLst>
          </p:cNvPr>
          <p:cNvSpPr txBox="1"/>
          <p:nvPr/>
        </p:nvSpPr>
        <p:spPr>
          <a:xfrm>
            <a:off x="4305713" y="3275673"/>
            <a:ext cx="2659349" cy="44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93"/>
              </a:lnSpc>
            </a:pPr>
            <a:endParaRPr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92561E2-988F-9C19-625A-7F2DA3E60604}"/>
              </a:ext>
            </a:extLst>
          </p:cNvPr>
          <p:cNvSpPr txBox="1"/>
          <p:nvPr/>
        </p:nvSpPr>
        <p:spPr>
          <a:xfrm>
            <a:off x="3287045" y="1718512"/>
            <a:ext cx="6227510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5E9277"/>
                </a:solidFill>
                <a:latin typeface="VAG Rounded Next Bold"/>
                <a:ea typeface="VAG Rounded Next Bold"/>
                <a:cs typeface="VAG Rounded Next Bold"/>
                <a:sym typeface="VAG Rounded Next Bold"/>
              </a:rPr>
              <a:t>“</a:t>
            </a:r>
            <a:r>
              <a:rPr lang="en-US" sz="3200" i="1" dirty="0" err="1">
                <a:solidFill>
                  <a:srgbClr val="5E9277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Претвори</a:t>
            </a:r>
            <a:r>
              <a:rPr lang="en-US" sz="3200" i="1" dirty="0">
                <a:solidFill>
                  <a:srgbClr val="5E9277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 и </a:t>
            </a:r>
            <a:r>
              <a:rPr lang="en-US" sz="3200" i="1" dirty="0" err="1">
                <a:solidFill>
                  <a:srgbClr val="5E9277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украси</a:t>
            </a:r>
            <a:r>
              <a:rPr lang="en-US" sz="3200" i="1" dirty="0">
                <a:solidFill>
                  <a:srgbClr val="5E9277"/>
                </a:solidFill>
                <a:latin typeface="VAG Rounded Next Italics"/>
                <a:ea typeface="VAG Rounded Next Italics"/>
                <a:cs typeface="VAG Rounded Next Italics"/>
                <a:sym typeface="VAG Rounded Next Italics"/>
              </a:rPr>
              <a:t>”</a:t>
            </a:r>
          </a:p>
        </p:txBody>
      </p:sp>
      <p:grpSp>
        <p:nvGrpSpPr>
          <p:cNvPr id="14" name="Групиране 13">
            <a:extLst>
              <a:ext uri="{FF2B5EF4-FFF2-40B4-BE49-F238E27FC236}">
                <a16:creationId xmlns:a16="http://schemas.microsoft.com/office/drawing/2014/main" id="{FDDFF1B3-2D4E-5831-B0D1-A395B57B0AE1}"/>
              </a:ext>
            </a:extLst>
          </p:cNvPr>
          <p:cNvGrpSpPr/>
          <p:nvPr/>
        </p:nvGrpSpPr>
        <p:grpSpPr>
          <a:xfrm>
            <a:off x="2284769" y="3351872"/>
            <a:ext cx="4363534" cy="3001028"/>
            <a:chOff x="760769" y="3351872"/>
            <a:chExt cx="4363534" cy="3001028"/>
          </a:xfrm>
        </p:grpSpPr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AE3CE6A5-0A56-0E94-12E1-034E40C850EB}"/>
                </a:ext>
              </a:extLst>
            </p:cNvPr>
            <p:cNvSpPr/>
            <p:nvPr/>
          </p:nvSpPr>
          <p:spPr>
            <a:xfrm>
              <a:off x="760769" y="3657600"/>
              <a:ext cx="4116031" cy="2695300"/>
            </a:xfrm>
            <a:prstGeom prst="rect">
              <a:avLst/>
            </a:prstGeom>
            <a:solidFill>
              <a:srgbClr val="BEE8D3"/>
            </a:solidFill>
          </p:spPr>
          <p:txBody>
            <a:bodyPr/>
            <a:lstStyle/>
            <a:p>
              <a:endParaRPr lang="bg-BG"/>
            </a:p>
          </p:txBody>
        </p:sp>
        <p:grpSp>
          <p:nvGrpSpPr>
            <p:cNvPr id="13" name="Групиране 12">
              <a:extLst>
                <a:ext uri="{FF2B5EF4-FFF2-40B4-BE49-F238E27FC236}">
                  <a16:creationId xmlns:a16="http://schemas.microsoft.com/office/drawing/2014/main" id="{CEE5D9C4-898C-38A7-5CCC-A6C6D79BCB94}"/>
                </a:ext>
              </a:extLst>
            </p:cNvPr>
            <p:cNvGrpSpPr/>
            <p:nvPr/>
          </p:nvGrpSpPr>
          <p:grpSpPr>
            <a:xfrm>
              <a:off x="896217" y="3351872"/>
              <a:ext cx="4228086" cy="2857951"/>
              <a:chOff x="896217" y="3351872"/>
              <a:chExt cx="4228086" cy="2857951"/>
            </a:xfrm>
          </p:grpSpPr>
          <p:sp>
            <p:nvSpPr>
              <p:cNvPr id="5" name="AutoShape 5">
                <a:extLst>
                  <a:ext uri="{FF2B5EF4-FFF2-40B4-BE49-F238E27FC236}">
                    <a16:creationId xmlns:a16="http://schemas.microsoft.com/office/drawing/2014/main" id="{0DC40948-2E52-2D87-D702-56D9932C5AB8}"/>
                  </a:ext>
                </a:extLst>
              </p:cNvPr>
              <p:cNvSpPr/>
              <p:nvPr/>
            </p:nvSpPr>
            <p:spPr>
              <a:xfrm>
                <a:off x="896217" y="3351872"/>
                <a:ext cx="4228086" cy="2857951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/>
              <a:lstStyle/>
              <a:p>
                <a:endParaRPr lang="bg-BG"/>
              </a:p>
            </p:txBody>
          </p:sp>
          <p:sp>
            <p:nvSpPr>
              <p:cNvPr id="12" name="TextBox 12">
                <a:extLst>
                  <a:ext uri="{FF2B5EF4-FFF2-40B4-BE49-F238E27FC236}">
                    <a16:creationId xmlns:a16="http://schemas.microsoft.com/office/drawing/2014/main" id="{92553CD9-5492-7B0C-FBF8-C134C8CE084B}"/>
                  </a:ext>
                </a:extLst>
              </p:cNvPr>
              <p:cNvSpPr txBox="1"/>
              <p:nvPr/>
            </p:nvSpPr>
            <p:spPr>
              <a:xfrm>
                <a:off x="1017921" y="3407774"/>
                <a:ext cx="3457464" cy="2654573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>
                  <a:lnSpc>
                    <a:spcPts val="2305"/>
                  </a:lnSpc>
                </a:pP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  Г-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жа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Иванка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 smtClean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Станкова</a:t>
                </a:r>
                <a:r>
                  <a:rPr lang="en-US" sz="1647" dirty="0" smtClean="0">
                    <a:solidFill>
                      <a:srgbClr val="5E9277"/>
                    </a:solidFill>
                    <a:latin typeface="Comic Sans MS" panose="030F0702030302020204" pitchFamily="66" charset="0"/>
                    <a:ea typeface="Open Sans"/>
                    <a:cs typeface="Open Sans"/>
                    <a:sym typeface="Open Sans"/>
                  </a:rPr>
                  <a:t>,</a:t>
                </a:r>
                <a:r>
                  <a:rPr lang="en-US" sz="1647" dirty="0" smtClean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 smtClean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представител</a:t>
                </a:r>
                <a:r>
                  <a:rPr lang="en-US" sz="1647" dirty="0" smtClean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 smtClean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на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smtClean="0">
                    <a:solidFill>
                      <a:srgbClr val="5E9277"/>
                    </a:solidFill>
                    <a:latin typeface="Comic Sans MS" panose="030F0702030302020204" pitchFamily="66" charset="0"/>
                    <a:ea typeface="Open Sans"/>
                    <a:cs typeface="Open Sans"/>
                    <a:sym typeface="Open Sans"/>
                  </a:rPr>
                  <a:t>“</a:t>
                </a:r>
                <a:r>
                  <a:rPr lang="en-US" sz="1647" smtClean="0">
                    <a:solidFill>
                      <a:srgbClr val="5E9277"/>
                    </a:solidFill>
                    <a:latin typeface="Comic Sans MS" panose="030F0702030302020204" pitchFamily="66" charset="0"/>
                    <a:ea typeface="Open Sans"/>
                    <a:cs typeface="Open Sans"/>
                    <a:sym typeface="Open Sans"/>
                  </a:rPr>
                  <a:t>Gree</a:t>
                </a:r>
                <a:r>
                  <a:rPr lang="en-US" sz="1647">
                    <a:solidFill>
                      <a:srgbClr val="5E9277"/>
                    </a:solidFill>
                    <a:latin typeface="Comic Sans MS" panose="030F0702030302020204" pitchFamily="66" charset="0"/>
                    <a:ea typeface="Open Sans"/>
                    <a:cs typeface="Open Sans"/>
                    <a:sym typeface="Open Sans"/>
                  </a:rPr>
                  <a:t>n</a:t>
                </a:r>
                <a:r>
                  <a:rPr lang="en-US" sz="1647" smtClean="0">
                    <a:solidFill>
                      <a:srgbClr val="5E9277"/>
                    </a:solidFill>
                    <a:latin typeface="Comic Sans MS" panose="030F0702030302020204" pitchFamily="66" charset="0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 smtClean="0">
                    <a:solidFill>
                      <a:srgbClr val="5E9277"/>
                    </a:solidFill>
                    <a:latin typeface="Comic Sans MS" panose="030F0702030302020204" pitchFamily="66" charset="0"/>
                    <a:ea typeface="Open Sans"/>
                    <a:cs typeface="Open Sans"/>
                    <a:sym typeface="Open Sans"/>
                  </a:rPr>
                  <a:t>peace”</a:t>
                </a:r>
                <a:r>
                  <a:rPr lang="en-US" sz="1647" dirty="0" err="1" smtClean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България</a:t>
                </a:r>
                <a:r>
                  <a:rPr lang="en-US" sz="1647" dirty="0" smtClean="0">
                    <a:solidFill>
                      <a:srgbClr val="5E9277"/>
                    </a:solidFill>
                    <a:latin typeface="Comic Sans MS" panose="030F0702030302020204" pitchFamily="66" charset="0"/>
                    <a:ea typeface="Open Sans"/>
                    <a:cs typeface="Open Sans"/>
                    <a:sym typeface="Open Sans"/>
                  </a:rPr>
                  <a:t>,</a:t>
                </a:r>
                <a:r>
                  <a:rPr lang="en-US" sz="1647" dirty="0" smtClean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bg-BG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з</a:t>
                </a:r>
                <a:r>
                  <a:rPr lang="en-US" sz="1647" dirty="0" err="1" smtClean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апозна</a:t>
                </a:r>
                <a:r>
                  <a:rPr lang="en-US" sz="1647" dirty="0" smtClean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учениците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от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иновативните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класове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и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децата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от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bg-BG" sz="1647" dirty="0" smtClean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вторите</a:t>
                </a:r>
                <a:r>
                  <a:rPr lang="en-US" sz="1647" dirty="0" smtClean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 smtClean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клас</a:t>
                </a:r>
                <a:r>
                  <a:rPr lang="bg-BG" sz="1647" dirty="0" err="1" smtClean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ове</a:t>
                </a:r>
                <a:r>
                  <a:rPr lang="en-US" sz="1647" dirty="0" smtClean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на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ОУ „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Христо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Ботев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“ с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дейността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на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организацията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и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беше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гост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на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нашата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еко-работилница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„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Претвори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и </a:t>
                </a:r>
                <a:r>
                  <a:rPr lang="en-US" sz="1647" dirty="0" err="1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украси</a:t>
                </a:r>
                <a:r>
                  <a:rPr lang="en-US" sz="1647" dirty="0">
                    <a:solidFill>
                      <a:srgbClr val="5E9277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“.</a:t>
                </a:r>
              </a:p>
            </p:txBody>
          </p:sp>
        </p:grp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50D0EBA-1BAA-93FA-5351-D90A2F72733F}"/>
              </a:ext>
            </a:extLst>
          </p:cNvPr>
          <p:cNvGrpSpPr>
            <a:grpSpLocks noChangeAspect="1"/>
          </p:cNvGrpSpPr>
          <p:nvPr/>
        </p:nvGrpSpPr>
        <p:grpSpPr>
          <a:xfrm>
            <a:off x="5999385" y="2542107"/>
            <a:ext cx="4174175" cy="4157869"/>
            <a:chOff x="0" y="0"/>
            <a:chExt cx="6502400" cy="64770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7A6FFFB-E55B-2065-1B8C-7637E60F6B9C}"/>
                </a:ext>
              </a:extLst>
            </p:cNvPr>
            <p:cNvSpPr/>
            <p:nvPr/>
          </p:nvSpPr>
          <p:spPr>
            <a:xfrm>
              <a:off x="116940" y="124149"/>
              <a:ext cx="6262195" cy="6234315"/>
            </a:xfrm>
            <a:custGeom>
              <a:avLst/>
              <a:gdLst/>
              <a:ahLst/>
              <a:cxnLst/>
              <a:rect l="l" t="t" r="r" b="b"/>
              <a:pathLst>
                <a:path w="6262195" h="6234315">
                  <a:moveTo>
                    <a:pt x="3131098" y="32"/>
                  </a:moveTo>
                  <a:cubicBezTo>
                    <a:pt x="2014135" y="-4964"/>
                    <a:pt x="979875" y="588062"/>
                    <a:pt x="419947" y="1554557"/>
                  </a:cubicBezTo>
                  <a:cubicBezTo>
                    <a:pt x="-139982" y="2521051"/>
                    <a:pt x="-139982" y="3713264"/>
                    <a:pt x="419947" y="4679759"/>
                  </a:cubicBezTo>
                  <a:cubicBezTo>
                    <a:pt x="979875" y="5646253"/>
                    <a:pt x="2014135" y="6239279"/>
                    <a:pt x="3131098" y="6234284"/>
                  </a:cubicBezTo>
                  <a:cubicBezTo>
                    <a:pt x="4248061" y="6239279"/>
                    <a:pt x="5282321" y="5646253"/>
                    <a:pt x="5842249" y="4679759"/>
                  </a:cubicBezTo>
                  <a:cubicBezTo>
                    <a:pt x="6402178" y="3713265"/>
                    <a:pt x="6402178" y="2521051"/>
                    <a:pt x="5842249" y="1554557"/>
                  </a:cubicBezTo>
                  <a:cubicBezTo>
                    <a:pt x="5282321" y="588063"/>
                    <a:pt x="4248061" y="-4963"/>
                    <a:pt x="3131098" y="32"/>
                  </a:cubicBezTo>
                  <a:close/>
                </a:path>
              </a:pathLst>
            </a:custGeom>
            <a:blipFill>
              <a:blip r:embed="rId5"/>
              <a:stretch>
                <a:fillRect l="223" t="-31256" r="223" b="-2409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9E58051-F975-8E96-1A88-164EB7552217}"/>
                </a:ext>
              </a:extLst>
            </p:cNvPr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</p:spTree>
    <p:extLst>
      <p:ext uri="{BB962C8B-B14F-4D97-AF65-F5344CB8AC3E}">
        <p14:creationId xmlns:p14="http://schemas.microsoft.com/office/powerpoint/2010/main" val="3032338186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960B829-ECAB-EF6F-7390-41F4A4B34800}"/>
              </a:ext>
            </a:extLst>
          </p:cNvPr>
          <p:cNvSpPr/>
          <p:nvPr/>
        </p:nvSpPr>
        <p:spPr>
          <a:xfrm>
            <a:off x="152400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32" t="-5930" r="-5765" b="-367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37D7A30-3698-D1E0-2B44-783336F184DC}"/>
              </a:ext>
            </a:extLst>
          </p:cNvPr>
          <p:cNvSpPr/>
          <p:nvPr/>
        </p:nvSpPr>
        <p:spPr>
          <a:xfrm>
            <a:off x="10314020" y="5435455"/>
            <a:ext cx="520568" cy="519621"/>
          </a:xfrm>
          <a:custGeom>
            <a:avLst/>
            <a:gdLst/>
            <a:ahLst/>
            <a:cxnLst/>
            <a:rect l="l" t="t" r="r" b="b"/>
            <a:pathLst>
              <a:path w="520568" h="519621">
                <a:moveTo>
                  <a:pt x="0" y="0"/>
                </a:moveTo>
                <a:lnTo>
                  <a:pt x="520568" y="0"/>
                </a:lnTo>
                <a:lnTo>
                  <a:pt x="520568" y="519622"/>
                </a:lnTo>
                <a:lnTo>
                  <a:pt x="0" y="519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4999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A3EC17F-59DB-9576-8776-41307496D7BE}"/>
              </a:ext>
            </a:extLst>
          </p:cNvPr>
          <p:cNvSpPr/>
          <p:nvPr/>
        </p:nvSpPr>
        <p:spPr>
          <a:xfrm rot="-4308302">
            <a:off x="2144715" y="1398894"/>
            <a:ext cx="658010" cy="628100"/>
          </a:xfrm>
          <a:custGeom>
            <a:avLst/>
            <a:gdLst/>
            <a:ahLst/>
            <a:cxnLst/>
            <a:rect l="l" t="t" r="r" b="b"/>
            <a:pathLst>
              <a:path w="658010" h="628100">
                <a:moveTo>
                  <a:pt x="0" y="0"/>
                </a:moveTo>
                <a:lnTo>
                  <a:pt x="658009" y="0"/>
                </a:lnTo>
                <a:lnTo>
                  <a:pt x="658009" y="628100"/>
                </a:lnTo>
                <a:lnTo>
                  <a:pt x="0" y="6281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6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2376E1AF-346D-A352-B748-6DAAF264C151}"/>
              </a:ext>
            </a:extLst>
          </p:cNvPr>
          <p:cNvGrpSpPr>
            <a:grpSpLocks noChangeAspect="1"/>
          </p:cNvGrpSpPr>
          <p:nvPr/>
        </p:nvGrpSpPr>
        <p:grpSpPr>
          <a:xfrm rot="-387546">
            <a:off x="1991912" y="2832426"/>
            <a:ext cx="2553010" cy="2553010"/>
            <a:chOff x="0" y="0"/>
            <a:chExt cx="6350000" cy="63500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D7C2E09-AA4A-7C85-F3BA-CCE04CD23B7C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7"/>
              <a:stretch>
                <a:fillRect t="-31046" b="-2621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BA5F07C-A819-EB31-FCD9-F3AC25DF141B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C5D1A90-488E-71AD-5B60-9CE0D9D1F4DD}"/>
              </a:ext>
            </a:extLst>
          </p:cNvPr>
          <p:cNvGrpSpPr>
            <a:grpSpLocks noChangeAspect="1"/>
          </p:cNvGrpSpPr>
          <p:nvPr/>
        </p:nvGrpSpPr>
        <p:grpSpPr>
          <a:xfrm rot="174156">
            <a:off x="4820084" y="2759905"/>
            <a:ext cx="2551835" cy="2551835"/>
            <a:chOff x="0" y="0"/>
            <a:chExt cx="6350000" cy="63500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38C4F23-6E86-0A92-CE3E-5DEE8CEF18A0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8"/>
              <a:stretch>
                <a:fillRect l="-16833" r="-16833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A839B3B-FBFB-665A-D8F5-DB625E3F61E3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A46197D-DEEE-7631-B35E-2E4CC55093E6}"/>
              </a:ext>
            </a:extLst>
          </p:cNvPr>
          <p:cNvGrpSpPr>
            <a:grpSpLocks noChangeAspect="1"/>
          </p:cNvGrpSpPr>
          <p:nvPr/>
        </p:nvGrpSpPr>
        <p:grpSpPr>
          <a:xfrm rot="-387546">
            <a:off x="7646840" y="2690933"/>
            <a:ext cx="2548522" cy="2548522"/>
            <a:chOff x="0" y="0"/>
            <a:chExt cx="6350000" cy="6350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B944FA8C-FB30-669F-C390-38B956243D96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9"/>
              <a:stretch>
                <a:fillRect l="-7014" t="-20477" b="-22566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8E9E76C1-A284-17EE-0F57-EA62AB6DE810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14" name="TextBox 14">
            <a:extLst>
              <a:ext uri="{FF2B5EF4-FFF2-40B4-BE49-F238E27FC236}">
                <a16:creationId xmlns:a16="http://schemas.microsoft.com/office/drawing/2014/main" id="{D2F1167C-7F2F-C527-E354-B90A5C842041}"/>
              </a:ext>
            </a:extLst>
          </p:cNvPr>
          <p:cNvSpPr txBox="1"/>
          <p:nvPr/>
        </p:nvSpPr>
        <p:spPr>
          <a:xfrm>
            <a:off x="2331101" y="1665319"/>
            <a:ext cx="8139398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i="1" dirty="0" err="1">
                <a:solidFill>
                  <a:srgbClr val="5E927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Втори</a:t>
            </a:r>
            <a:r>
              <a:rPr lang="en-US" sz="2999" i="1" dirty="0">
                <a:solidFill>
                  <a:srgbClr val="5E927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“А” </a:t>
            </a:r>
            <a:r>
              <a:rPr lang="en-US" sz="2999" i="1" dirty="0" err="1">
                <a:solidFill>
                  <a:srgbClr val="5E927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клас</a:t>
            </a:r>
            <a:endParaRPr lang="en-US" sz="2999" i="1" dirty="0">
              <a:solidFill>
                <a:srgbClr val="5E9277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9E8594A7-2E05-86D0-74E5-41FB9609C880}"/>
              </a:ext>
            </a:extLst>
          </p:cNvPr>
          <p:cNvSpPr txBox="1"/>
          <p:nvPr/>
        </p:nvSpPr>
        <p:spPr>
          <a:xfrm>
            <a:off x="2372883" y="386867"/>
            <a:ext cx="8139398" cy="915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16"/>
              </a:lnSpc>
            </a:pPr>
            <a:r>
              <a:rPr lang="en-US" sz="4166" spc="-145" dirty="0" err="1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Още</a:t>
            </a:r>
            <a:r>
              <a:rPr lang="en-US" sz="4166" spc="-145" dirty="0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4166" spc="-145" dirty="0" err="1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спомени</a:t>
            </a:r>
            <a:r>
              <a:rPr lang="en-US" sz="4166" spc="-145" dirty="0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4166" spc="-145" dirty="0" err="1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от</a:t>
            </a:r>
            <a:r>
              <a:rPr lang="en-US" sz="4166" spc="-145" dirty="0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4166" spc="-145" dirty="0" err="1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училищния</a:t>
            </a:r>
            <a:r>
              <a:rPr lang="en-US" sz="4166" spc="-145" dirty="0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 </a:t>
            </a:r>
            <a:r>
              <a:rPr lang="en-US" sz="4166" spc="-145" dirty="0" err="1">
                <a:solidFill>
                  <a:srgbClr val="5E9277"/>
                </a:solidFill>
                <a:latin typeface="VAG Rounded Next"/>
                <a:ea typeface="VAG Rounded Next"/>
                <a:cs typeface="VAG Rounded Next"/>
                <a:sym typeface="VAG Rounded Next"/>
              </a:rPr>
              <a:t>живот</a:t>
            </a:r>
            <a:endParaRPr lang="en-US" sz="4166" spc="-145" dirty="0">
              <a:solidFill>
                <a:srgbClr val="5E9277"/>
              </a:solidFill>
              <a:latin typeface="VAG Rounded Next"/>
              <a:ea typeface="VAG Rounded Next"/>
              <a:cs typeface="VAG Rounded Next"/>
              <a:sym typeface="VAG Rounded Next"/>
            </a:endParaRPr>
          </a:p>
        </p:txBody>
      </p:sp>
    </p:spTree>
    <p:extLst>
      <p:ext uri="{BB962C8B-B14F-4D97-AF65-F5344CB8AC3E}">
        <p14:creationId xmlns:p14="http://schemas.microsoft.com/office/powerpoint/2010/main" val="1591069235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AC92BC9-B48A-D493-AC7B-02FEE1FEB894}"/>
              </a:ext>
            </a:extLst>
          </p:cNvPr>
          <p:cNvSpPr/>
          <p:nvPr/>
        </p:nvSpPr>
        <p:spPr>
          <a:xfrm>
            <a:off x="152400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32" t="-5930" r="-5765" b="-367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148FEAA6-2E2A-B042-87BF-B61C301B73A9}"/>
              </a:ext>
            </a:extLst>
          </p:cNvPr>
          <p:cNvSpPr/>
          <p:nvPr/>
        </p:nvSpPr>
        <p:spPr>
          <a:xfrm>
            <a:off x="10314020" y="5435455"/>
            <a:ext cx="520568" cy="519621"/>
          </a:xfrm>
          <a:custGeom>
            <a:avLst/>
            <a:gdLst/>
            <a:ahLst/>
            <a:cxnLst/>
            <a:rect l="l" t="t" r="r" b="b"/>
            <a:pathLst>
              <a:path w="520568" h="519621">
                <a:moveTo>
                  <a:pt x="0" y="0"/>
                </a:moveTo>
                <a:lnTo>
                  <a:pt x="520568" y="0"/>
                </a:lnTo>
                <a:lnTo>
                  <a:pt x="520568" y="519622"/>
                </a:lnTo>
                <a:lnTo>
                  <a:pt x="0" y="519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4999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EEDE8A8-6576-81F1-E36C-65ED8073DC0D}"/>
              </a:ext>
            </a:extLst>
          </p:cNvPr>
          <p:cNvSpPr/>
          <p:nvPr/>
        </p:nvSpPr>
        <p:spPr>
          <a:xfrm rot="-4308302">
            <a:off x="2144715" y="1398894"/>
            <a:ext cx="658010" cy="628100"/>
          </a:xfrm>
          <a:custGeom>
            <a:avLst/>
            <a:gdLst/>
            <a:ahLst/>
            <a:cxnLst/>
            <a:rect l="l" t="t" r="r" b="b"/>
            <a:pathLst>
              <a:path w="658010" h="628100">
                <a:moveTo>
                  <a:pt x="0" y="0"/>
                </a:moveTo>
                <a:lnTo>
                  <a:pt x="658009" y="0"/>
                </a:lnTo>
                <a:lnTo>
                  <a:pt x="658009" y="628100"/>
                </a:lnTo>
                <a:lnTo>
                  <a:pt x="0" y="6281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6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5BABCBB2-144D-AE82-63A7-359802F20A12}"/>
              </a:ext>
            </a:extLst>
          </p:cNvPr>
          <p:cNvGrpSpPr>
            <a:grpSpLocks noChangeAspect="1"/>
          </p:cNvGrpSpPr>
          <p:nvPr/>
        </p:nvGrpSpPr>
        <p:grpSpPr>
          <a:xfrm rot="-387546">
            <a:off x="1988631" y="2891962"/>
            <a:ext cx="2488015" cy="2488015"/>
            <a:chOff x="0" y="0"/>
            <a:chExt cx="6350000" cy="63500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4898AC9-80DA-3EA7-B202-8580F014139A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7"/>
              <a:stretch>
                <a:fillRect t="-41250" b="-36527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8C4F685-E715-323D-26D4-0E20CCE90119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17435B1-118C-E2B0-417C-B99DB3003BD2}"/>
              </a:ext>
            </a:extLst>
          </p:cNvPr>
          <p:cNvGrpSpPr>
            <a:grpSpLocks noChangeAspect="1"/>
          </p:cNvGrpSpPr>
          <p:nvPr/>
        </p:nvGrpSpPr>
        <p:grpSpPr>
          <a:xfrm rot="174156">
            <a:off x="4857636" y="2821034"/>
            <a:ext cx="2476729" cy="2476729"/>
            <a:chOff x="0" y="0"/>
            <a:chExt cx="6350000" cy="63500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0C31FF27-DAC6-374F-097E-81320FFEF7BC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8"/>
              <a:stretch>
                <a:fillRect t="-44933" b="-32844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0EB70F87-FD60-3F4A-EE33-E746BD6C3B2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90C28084-68A6-FCFA-C125-C1F2C16BF738}"/>
              </a:ext>
            </a:extLst>
          </p:cNvPr>
          <p:cNvGrpSpPr>
            <a:grpSpLocks noChangeAspect="1"/>
          </p:cNvGrpSpPr>
          <p:nvPr/>
        </p:nvGrpSpPr>
        <p:grpSpPr>
          <a:xfrm rot="-387546">
            <a:off x="7715768" y="2829823"/>
            <a:ext cx="2495801" cy="2495801"/>
            <a:chOff x="0" y="0"/>
            <a:chExt cx="6350000" cy="6350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B4BC3E6-1B54-530B-8501-CE70DEA1C1E0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9"/>
              <a:stretch>
                <a:fillRect t="-16795" b="-60982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C23B1035-64F8-B305-C4DA-EFF1E962D889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15" name="TextBox 15">
            <a:extLst>
              <a:ext uri="{FF2B5EF4-FFF2-40B4-BE49-F238E27FC236}">
                <a16:creationId xmlns:a16="http://schemas.microsoft.com/office/drawing/2014/main" id="{8F69ABB2-7B77-D8E4-3728-AAF2F3D6CFEE}"/>
              </a:ext>
            </a:extLst>
          </p:cNvPr>
          <p:cNvSpPr txBox="1"/>
          <p:nvPr/>
        </p:nvSpPr>
        <p:spPr>
          <a:xfrm>
            <a:off x="2331101" y="1345977"/>
            <a:ext cx="8139398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i="1" dirty="0" err="1">
                <a:solidFill>
                  <a:srgbClr val="5E927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Втори</a:t>
            </a:r>
            <a:r>
              <a:rPr lang="en-US" sz="2999" i="1" dirty="0">
                <a:solidFill>
                  <a:srgbClr val="5E927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“Б” </a:t>
            </a:r>
            <a:r>
              <a:rPr lang="en-US" sz="2999" i="1" dirty="0" err="1">
                <a:solidFill>
                  <a:srgbClr val="5E927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клас</a:t>
            </a:r>
            <a:endParaRPr lang="en-US" sz="2999" i="1" dirty="0">
              <a:solidFill>
                <a:srgbClr val="5E9277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</p:spTree>
    <p:extLst>
      <p:ext uri="{BB962C8B-B14F-4D97-AF65-F5344CB8AC3E}">
        <p14:creationId xmlns:p14="http://schemas.microsoft.com/office/powerpoint/2010/main" val="2314036664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EAFE6A-1A01-5C80-5CDD-29201A06B680}"/>
              </a:ext>
            </a:extLst>
          </p:cNvPr>
          <p:cNvSpPr/>
          <p:nvPr/>
        </p:nvSpPr>
        <p:spPr>
          <a:xfrm>
            <a:off x="152400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32" t="-5930" r="-5765" b="-367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748DD87-D323-0B38-FAD4-0D1B66B5C48B}"/>
              </a:ext>
            </a:extLst>
          </p:cNvPr>
          <p:cNvSpPr/>
          <p:nvPr/>
        </p:nvSpPr>
        <p:spPr>
          <a:xfrm>
            <a:off x="10314020" y="5435455"/>
            <a:ext cx="520568" cy="519621"/>
          </a:xfrm>
          <a:custGeom>
            <a:avLst/>
            <a:gdLst/>
            <a:ahLst/>
            <a:cxnLst/>
            <a:rect l="l" t="t" r="r" b="b"/>
            <a:pathLst>
              <a:path w="520568" h="519621">
                <a:moveTo>
                  <a:pt x="0" y="0"/>
                </a:moveTo>
                <a:lnTo>
                  <a:pt x="520568" y="0"/>
                </a:lnTo>
                <a:lnTo>
                  <a:pt x="520568" y="519622"/>
                </a:lnTo>
                <a:lnTo>
                  <a:pt x="0" y="519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4999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D06A97A-932A-198D-BE7F-27CBC190A53B}"/>
              </a:ext>
            </a:extLst>
          </p:cNvPr>
          <p:cNvSpPr/>
          <p:nvPr/>
        </p:nvSpPr>
        <p:spPr>
          <a:xfrm rot="-4308302">
            <a:off x="2144715" y="1398894"/>
            <a:ext cx="658010" cy="628100"/>
          </a:xfrm>
          <a:custGeom>
            <a:avLst/>
            <a:gdLst/>
            <a:ahLst/>
            <a:cxnLst/>
            <a:rect l="l" t="t" r="r" b="b"/>
            <a:pathLst>
              <a:path w="658010" h="628100">
                <a:moveTo>
                  <a:pt x="0" y="0"/>
                </a:moveTo>
                <a:lnTo>
                  <a:pt x="658009" y="0"/>
                </a:lnTo>
                <a:lnTo>
                  <a:pt x="658009" y="628100"/>
                </a:lnTo>
                <a:lnTo>
                  <a:pt x="0" y="6281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6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600E8E39-3BE6-4B04-8C26-907F69F0B3D4}"/>
              </a:ext>
            </a:extLst>
          </p:cNvPr>
          <p:cNvGrpSpPr>
            <a:grpSpLocks noChangeAspect="1"/>
          </p:cNvGrpSpPr>
          <p:nvPr/>
        </p:nvGrpSpPr>
        <p:grpSpPr>
          <a:xfrm rot="-387546">
            <a:off x="1989036" y="2983003"/>
            <a:ext cx="2446835" cy="2446835"/>
            <a:chOff x="0" y="0"/>
            <a:chExt cx="6350000" cy="63500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7449150-B741-65EC-4F13-C167E5194F40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3610825-7C75-EBBA-C205-FB77847C7504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C2182DF8-CB97-298A-CE0A-3B8069ABA29D}"/>
              </a:ext>
            </a:extLst>
          </p:cNvPr>
          <p:cNvGrpSpPr>
            <a:grpSpLocks noChangeAspect="1"/>
          </p:cNvGrpSpPr>
          <p:nvPr/>
        </p:nvGrpSpPr>
        <p:grpSpPr>
          <a:xfrm rot="174156">
            <a:off x="4865573" y="2913869"/>
            <a:ext cx="2460855" cy="2460855"/>
            <a:chOff x="0" y="0"/>
            <a:chExt cx="6350000" cy="63500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FFF870E-8887-1185-6A4F-FDE5D64C111E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756162F4-C79F-CA63-20C8-8CF86CCEA39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A79C6FD-BE7A-5083-D711-FADCD94F05D1}"/>
              </a:ext>
            </a:extLst>
          </p:cNvPr>
          <p:cNvGrpSpPr>
            <a:grpSpLocks noChangeAspect="1"/>
          </p:cNvGrpSpPr>
          <p:nvPr/>
        </p:nvGrpSpPr>
        <p:grpSpPr>
          <a:xfrm rot="-387546">
            <a:off x="7752709" y="2979581"/>
            <a:ext cx="2450084" cy="2450084"/>
            <a:chOff x="0" y="0"/>
            <a:chExt cx="6350000" cy="6350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2C5B40B-CF17-7631-41D9-D76517879D1B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17CCC57B-EAE5-42F8-1759-2497437581A6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15" name="TextBox 15">
            <a:extLst>
              <a:ext uri="{FF2B5EF4-FFF2-40B4-BE49-F238E27FC236}">
                <a16:creationId xmlns:a16="http://schemas.microsoft.com/office/drawing/2014/main" id="{BF339AF1-5778-01BF-88D4-17DE618CD24D}"/>
              </a:ext>
            </a:extLst>
          </p:cNvPr>
          <p:cNvSpPr txBox="1"/>
          <p:nvPr/>
        </p:nvSpPr>
        <p:spPr>
          <a:xfrm>
            <a:off x="2331101" y="1294891"/>
            <a:ext cx="8139398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i="1" dirty="0" err="1">
                <a:solidFill>
                  <a:srgbClr val="5E927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Втори</a:t>
            </a:r>
            <a:r>
              <a:rPr lang="en-US" sz="2999" i="1" dirty="0">
                <a:solidFill>
                  <a:srgbClr val="5E927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“В” </a:t>
            </a:r>
            <a:r>
              <a:rPr lang="en-US" sz="2999" i="1" dirty="0" err="1">
                <a:solidFill>
                  <a:srgbClr val="5E927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клас</a:t>
            </a:r>
            <a:endParaRPr lang="en-US" sz="2999" i="1" dirty="0">
              <a:solidFill>
                <a:srgbClr val="5E9277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</p:spTree>
    <p:extLst>
      <p:ext uri="{BB962C8B-B14F-4D97-AF65-F5344CB8AC3E}">
        <p14:creationId xmlns:p14="http://schemas.microsoft.com/office/powerpoint/2010/main" val="2259748974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7710F9B-D48D-EAA0-DF27-ECA575A55814}"/>
              </a:ext>
            </a:extLst>
          </p:cNvPr>
          <p:cNvSpPr/>
          <p:nvPr/>
        </p:nvSpPr>
        <p:spPr>
          <a:xfrm>
            <a:off x="152400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532" t="-5930" r="-5765" b="-3671"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DBFA981-E4C6-7A13-D3A8-4609E7F69899}"/>
              </a:ext>
            </a:extLst>
          </p:cNvPr>
          <p:cNvSpPr/>
          <p:nvPr/>
        </p:nvSpPr>
        <p:spPr>
          <a:xfrm>
            <a:off x="10314020" y="5435455"/>
            <a:ext cx="520568" cy="519621"/>
          </a:xfrm>
          <a:custGeom>
            <a:avLst/>
            <a:gdLst/>
            <a:ahLst/>
            <a:cxnLst/>
            <a:rect l="l" t="t" r="r" b="b"/>
            <a:pathLst>
              <a:path w="520568" h="519621">
                <a:moveTo>
                  <a:pt x="0" y="0"/>
                </a:moveTo>
                <a:lnTo>
                  <a:pt x="520568" y="0"/>
                </a:lnTo>
                <a:lnTo>
                  <a:pt x="520568" y="519622"/>
                </a:lnTo>
                <a:lnTo>
                  <a:pt x="0" y="5196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4999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87A0DA5-E32F-F7E1-8EF8-28662F4F4675}"/>
              </a:ext>
            </a:extLst>
          </p:cNvPr>
          <p:cNvSpPr/>
          <p:nvPr/>
        </p:nvSpPr>
        <p:spPr>
          <a:xfrm rot="-4308302">
            <a:off x="2144715" y="1398894"/>
            <a:ext cx="658010" cy="628100"/>
          </a:xfrm>
          <a:custGeom>
            <a:avLst/>
            <a:gdLst/>
            <a:ahLst/>
            <a:cxnLst/>
            <a:rect l="l" t="t" r="r" b="b"/>
            <a:pathLst>
              <a:path w="658010" h="628100">
                <a:moveTo>
                  <a:pt x="0" y="0"/>
                </a:moveTo>
                <a:lnTo>
                  <a:pt x="658009" y="0"/>
                </a:lnTo>
                <a:lnTo>
                  <a:pt x="658009" y="628100"/>
                </a:lnTo>
                <a:lnTo>
                  <a:pt x="0" y="6281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6000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bg-BG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24053264-3358-ADF7-2925-3284490CED3A}"/>
              </a:ext>
            </a:extLst>
          </p:cNvPr>
          <p:cNvGrpSpPr>
            <a:grpSpLocks noChangeAspect="1"/>
          </p:cNvGrpSpPr>
          <p:nvPr/>
        </p:nvGrpSpPr>
        <p:grpSpPr>
          <a:xfrm rot="-387546">
            <a:off x="2350336" y="2989556"/>
            <a:ext cx="2488015" cy="2488015"/>
            <a:chOff x="0" y="0"/>
            <a:chExt cx="6350000" cy="63500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50535CD8-AEA3-EDEE-3548-C9F8E2446D48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7"/>
              <a:stretch>
                <a:fillRect t="-16747" b="-16747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F1005F4-D97B-D72A-B431-48D5A8685D06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D88CD6B-8AFB-7CCA-CD86-0377AEA40E33}"/>
              </a:ext>
            </a:extLst>
          </p:cNvPr>
          <p:cNvGrpSpPr>
            <a:grpSpLocks noChangeAspect="1"/>
          </p:cNvGrpSpPr>
          <p:nvPr/>
        </p:nvGrpSpPr>
        <p:grpSpPr>
          <a:xfrm rot="174156">
            <a:off x="5156132" y="2918938"/>
            <a:ext cx="2489336" cy="2489336"/>
            <a:chOff x="0" y="0"/>
            <a:chExt cx="6350000" cy="635000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6B9E6409-545F-CB30-F74D-F18834AC4880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8"/>
              <a:stretch>
                <a:fillRect t="-16747" b="-16747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6945582E-6D55-54C8-C44F-86409B71C06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65C8978C-9BD9-9672-1046-BB15FF705FC7}"/>
              </a:ext>
            </a:extLst>
          </p:cNvPr>
          <p:cNvGrpSpPr>
            <a:grpSpLocks noChangeAspect="1"/>
          </p:cNvGrpSpPr>
          <p:nvPr/>
        </p:nvGrpSpPr>
        <p:grpSpPr>
          <a:xfrm rot="-387546">
            <a:off x="7891695" y="2904829"/>
            <a:ext cx="2517248" cy="2517248"/>
            <a:chOff x="0" y="0"/>
            <a:chExt cx="6350000" cy="6350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CD142EA-6203-A8EB-1EC3-5226E3B92CAB}"/>
                </a:ext>
              </a:extLst>
            </p:cNvPr>
            <p:cNvSpPr/>
            <p:nvPr/>
          </p:nvSpPr>
          <p:spPr>
            <a:xfrm>
              <a:off x="124460" y="124460"/>
              <a:ext cx="6101080" cy="6101080"/>
            </a:xfrm>
            <a:custGeom>
              <a:avLst/>
              <a:gdLst/>
              <a:ahLst/>
              <a:cxnLst/>
              <a:rect l="l" t="t" r="r" b="b"/>
              <a:pathLst>
                <a:path w="6101080" h="6101080">
                  <a:moveTo>
                    <a:pt x="0" y="0"/>
                  </a:moveTo>
                  <a:lnTo>
                    <a:pt x="6101080" y="0"/>
                  </a:lnTo>
                  <a:lnTo>
                    <a:pt x="6101080" y="6101080"/>
                  </a:lnTo>
                  <a:lnTo>
                    <a:pt x="0" y="6101080"/>
                  </a:lnTo>
                  <a:close/>
                </a:path>
              </a:pathLst>
            </a:custGeom>
            <a:blipFill>
              <a:blip r:embed="rId9"/>
              <a:stretch>
                <a:fillRect l="-16747" r="-16747"/>
              </a:stretch>
            </a:blipFill>
          </p:spPr>
          <p:txBody>
            <a:bodyPr/>
            <a:lstStyle/>
            <a:p>
              <a:endParaRPr lang="bg-BG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F7401F2F-9AFE-E33C-7974-64BECC58279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6350000"/>
                  </a:moveTo>
                  <a:lnTo>
                    <a:pt x="0" y="6350000"/>
                  </a:lnTo>
                  <a:lnTo>
                    <a:pt x="0" y="0"/>
                  </a:lnTo>
                  <a:lnTo>
                    <a:pt x="6350000" y="0"/>
                  </a:lnTo>
                  <a:lnTo>
                    <a:pt x="6350000" y="6350000"/>
                  </a:lnTo>
                  <a:close/>
                  <a:moveTo>
                    <a:pt x="248920" y="6101080"/>
                  </a:moveTo>
                  <a:lnTo>
                    <a:pt x="6099810" y="6101080"/>
                  </a:lnTo>
                  <a:lnTo>
                    <a:pt x="6099810" y="248920"/>
                  </a:lnTo>
                  <a:lnTo>
                    <a:pt x="248920" y="248920"/>
                  </a:lnTo>
                  <a:lnTo>
                    <a:pt x="248920" y="6101080"/>
                  </a:lnTo>
                  <a:close/>
                </a:path>
              </a:pathLst>
            </a:custGeom>
            <a:solidFill>
              <a:srgbClr val="F3F7F6"/>
            </a:solidFill>
          </p:spPr>
          <p:txBody>
            <a:bodyPr/>
            <a:lstStyle/>
            <a:p>
              <a:endParaRPr lang="bg-BG"/>
            </a:p>
          </p:txBody>
        </p:sp>
      </p:grpSp>
      <p:sp>
        <p:nvSpPr>
          <p:cNvPr id="15" name="TextBox 15">
            <a:extLst>
              <a:ext uri="{FF2B5EF4-FFF2-40B4-BE49-F238E27FC236}">
                <a16:creationId xmlns:a16="http://schemas.microsoft.com/office/drawing/2014/main" id="{443750FE-D124-65A1-1042-C1009B2F6BD4}"/>
              </a:ext>
            </a:extLst>
          </p:cNvPr>
          <p:cNvSpPr txBox="1"/>
          <p:nvPr/>
        </p:nvSpPr>
        <p:spPr>
          <a:xfrm>
            <a:off x="2331101" y="1054674"/>
            <a:ext cx="8139398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i="1" dirty="0" err="1">
                <a:solidFill>
                  <a:srgbClr val="5E927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Втори</a:t>
            </a:r>
            <a:r>
              <a:rPr lang="en-US" sz="2999" i="1" dirty="0">
                <a:solidFill>
                  <a:srgbClr val="5E927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“Г” </a:t>
            </a:r>
            <a:r>
              <a:rPr lang="en-US" sz="2999" i="1" dirty="0" err="1">
                <a:solidFill>
                  <a:srgbClr val="5E927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клас</a:t>
            </a:r>
            <a:endParaRPr lang="en-US" sz="2999" i="1" dirty="0">
              <a:solidFill>
                <a:srgbClr val="5E9277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</p:spTree>
    <p:extLst>
      <p:ext uri="{BB962C8B-B14F-4D97-AF65-F5344CB8AC3E}">
        <p14:creationId xmlns:p14="http://schemas.microsoft.com/office/powerpoint/2010/main" val="2942846447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390647">
            <a:off x="5819929" y="0"/>
            <a:ext cx="6395641" cy="174606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III</a:t>
            </a:r>
            <a:r>
              <a:rPr lang="bg-BG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клас</a:t>
            </a:r>
          </a:p>
        </p:txBody>
      </p:sp>
      <p:sp>
        <p:nvSpPr>
          <p:cNvPr id="6" name="TextBox 20">
            <a:extLst>
              <a:ext uri="{FF2B5EF4-FFF2-40B4-BE49-F238E27FC236}">
                <a16:creationId xmlns:a16="http://schemas.microsoft.com/office/drawing/2014/main" id="{E95A0B73-5F38-4FFC-ABE2-A31F116B391B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5434168" y="767711"/>
            <a:ext cx="5087528" cy="319331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indent="0">
              <a:lnSpc>
                <a:spcPts val="2879"/>
              </a:lnSpc>
              <a:buNone/>
            </a:pPr>
            <a:r>
              <a:rPr lang="bg-BG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ЕКИП:</a:t>
            </a:r>
          </a:p>
          <a:p>
            <a:pPr marL="0" indent="0">
              <a:lnSpc>
                <a:spcPts val="2879"/>
              </a:lnSpc>
              <a:buNone/>
            </a:pPr>
            <a:r>
              <a:rPr lang="en-US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III “</a:t>
            </a:r>
            <a:r>
              <a:rPr lang="bg-BG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а</a:t>
            </a:r>
            <a:r>
              <a:rPr lang="en-US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” </a:t>
            </a:r>
            <a:r>
              <a:rPr lang="en-US" sz="1800" b="1" i="1" dirty="0" err="1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клас</a:t>
            </a:r>
            <a:r>
              <a:rPr lang="en-US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 – </a:t>
            </a:r>
            <a:r>
              <a:rPr lang="bg-BG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Маргарита Иванова</a:t>
            </a:r>
          </a:p>
          <a:p>
            <a:pPr marL="0" indent="0" algn="r">
              <a:lnSpc>
                <a:spcPts val="2879"/>
              </a:lnSpc>
              <a:buNone/>
            </a:pPr>
            <a:r>
              <a:rPr lang="bg-BG" sz="18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учител ЦОУД </a:t>
            </a:r>
            <a:r>
              <a:rPr lang="en-US" sz="18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III </a:t>
            </a:r>
            <a:r>
              <a:rPr lang="bg-BG" sz="18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„а“ клас - Стилиян Лазаров</a:t>
            </a:r>
            <a:endParaRPr lang="en-US" sz="1800" b="1" i="1" dirty="0">
              <a:solidFill>
                <a:schemeClr val="accent2">
                  <a:lumMod val="75000"/>
                </a:schemeClr>
              </a:solidFill>
              <a:latin typeface="Calibri Light" panose="020F0302020204030204" pitchFamily="34" charset="0"/>
              <a:ea typeface="Open Sans"/>
              <a:cs typeface="Calibri Light" panose="020F0302020204030204" pitchFamily="34" charset="0"/>
              <a:sym typeface="Open Sans"/>
            </a:endParaRPr>
          </a:p>
          <a:p>
            <a:pPr marL="0" indent="0">
              <a:lnSpc>
                <a:spcPts val="2879"/>
              </a:lnSpc>
              <a:buNone/>
            </a:pPr>
            <a:r>
              <a:rPr lang="en-US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III “</a:t>
            </a:r>
            <a:r>
              <a:rPr lang="bg-BG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б</a:t>
            </a:r>
            <a:r>
              <a:rPr lang="en-US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” </a:t>
            </a:r>
            <a:r>
              <a:rPr lang="en-US" sz="1800" b="1" i="1" dirty="0" err="1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клас</a:t>
            </a:r>
            <a:r>
              <a:rPr lang="en-US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 –</a:t>
            </a:r>
            <a:r>
              <a:rPr lang="bg-BG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 Иринка Иванова </a:t>
            </a:r>
          </a:p>
          <a:p>
            <a:pPr marL="0" indent="0" algn="r">
              <a:lnSpc>
                <a:spcPts val="2879"/>
              </a:lnSpc>
              <a:buNone/>
            </a:pPr>
            <a:r>
              <a:rPr lang="bg-BG" sz="18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учител ЦОУД </a:t>
            </a:r>
            <a:r>
              <a:rPr lang="en-US" sz="18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III </a:t>
            </a:r>
            <a:r>
              <a:rPr lang="bg-BG" sz="18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„б“ клас - Марияна </a:t>
            </a:r>
            <a:r>
              <a:rPr lang="bg-BG" sz="1800" b="1" i="1" dirty="0" err="1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Борделова</a:t>
            </a:r>
            <a:endParaRPr lang="bg-BG" sz="1800" b="1" i="1" dirty="0">
              <a:solidFill>
                <a:schemeClr val="accent2">
                  <a:lumMod val="75000"/>
                </a:schemeClr>
              </a:solidFill>
              <a:latin typeface="Calibri Light" panose="020F0302020204030204" pitchFamily="34" charset="0"/>
              <a:ea typeface="Open Sans"/>
              <a:cs typeface="Calibri Light" panose="020F0302020204030204" pitchFamily="34" charset="0"/>
              <a:sym typeface="Open Sans"/>
            </a:endParaRPr>
          </a:p>
          <a:p>
            <a:pPr marL="0" indent="0">
              <a:lnSpc>
                <a:spcPts val="2879"/>
              </a:lnSpc>
              <a:buNone/>
            </a:pPr>
            <a:r>
              <a:rPr lang="en-US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III “</a:t>
            </a:r>
            <a:r>
              <a:rPr lang="bg-BG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в</a:t>
            </a:r>
            <a:r>
              <a:rPr lang="en-US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” </a:t>
            </a:r>
            <a:r>
              <a:rPr lang="en-US" sz="1800" b="1" i="1" dirty="0" err="1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клас</a:t>
            </a:r>
            <a:r>
              <a:rPr lang="en-US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 –</a:t>
            </a:r>
            <a:r>
              <a:rPr lang="bg-BG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 Стефка </a:t>
            </a:r>
            <a:r>
              <a:rPr lang="bg-BG" sz="1800" b="1" i="1" dirty="0" err="1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Котлярова</a:t>
            </a:r>
            <a:r>
              <a:rPr lang="bg-BG" sz="1800" b="1" i="1" dirty="0"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  </a:t>
            </a:r>
          </a:p>
          <a:p>
            <a:pPr marL="0" indent="0" algn="r">
              <a:lnSpc>
                <a:spcPts val="2879"/>
              </a:lnSpc>
              <a:buNone/>
            </a:pPr>
            <a:r>
              <a:rPr lang="bg-BG" sz="18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учител ЦОУД </a:t>
            </a:r>
            <a:r>
              <a:rPr lang="en-US" sz="18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III </a:t>
            </a:r>
            <a:r>
              <a:rPr lang="bg-BG" sz="18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„в“ клас - Теодора Христова</a:t>
            </a:r>
            <a:endParaRPr lang="en-US" sz="1800" dirty="0">
              <a:solidFill>
                <a:schemeClr val="accent2">
                  <a:lumMod val="75000"/>
                </a:schemeClr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3915BA-8726-47BC-884A-CE8B0C0BF6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3370">
            <a:off x="1234419" y="1336584"/>
            <a:ext cx="4095244" cy="54603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D82CDE-EF93-4646-9D66-0819C19220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016">
            <a:off x="5394919" y="4074674"/>
            <a:ext cx="2337539" cy="311671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E683BB-AD94-4723-9322-45D3EA1BF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7691">
            <a:off x="8123190" y="4121903"/>
            <a:ext cx="2253249" cy="300433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7676" y="432909"/>
            <a:ext cx="6373369" cy="228269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>
              <a:lnSpc>
                <a:spcPts val="2879"/>
              </a:lnSpc>
            </a:pPr>
            <a:r>
              <a: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III</a:t>
            </a:r>
            <a: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„а“ клас</a:t>
            </a:r>
            <a:b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bg-BG" sz="2000" b="1" i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  <a:sym typeface="Open Sans"/>
              </a:rPr>
              <a:t>кл. ръководител: М</a:t>
            </a:r>
            <a:r>
              <a:rPr lang="bg-BG" sz="2000" b="1" i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аргарита Иванова</a:t>
            </a:r>
            <a:br>
              <a:rPr lang="bg-BG" sz="2000" b="1" i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</a:br>
            <a:r>
              <a:rPr lang="bg-BG" sz="2000" b="1" i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учител ЦОУД - Стилиян Лазаров</a:t>
            </a:r>
            <a: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/>
            </a:r>
            <a:b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</a:br>
            <a:endParaRPr lang="bg-BG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F49E50-159B-4827-A9A2-5A0C4DD9EC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01937">
            <a:off x="1240857" y="519350"/>
            <a:ext cx="4672112" cy="350408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AACBE5-AD5E-4A46-A1D8-677DE81EF7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02374" y="2839298"/>
            <a:ext cx="4543233" cy="34074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F36D2A-C18A-48CA-9B93-516B75B053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1549">
            <a:off x="3926343" y="1945192"/>
            <a:ext cx="3174328" cy="423243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726B4F-C0F9-4FC3-A90B-BCFAD7596C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8644">
            <a:off x="1869826" y="4259111"/>
            <a:ext cx="3251898" cy="243892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59932461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3245" y="298083"/>
            <a:ext cx="2259481" cy="123303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>
              <a:lnSpc>
                <a:spcPts val="2879"/>
              </a:lnSpc>
            </a:pPr>
            <a:r>
              <a: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III</a:t>
            </a:r>
            <a: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„а“ клас</a:t>
            </a:r>
            <a:b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/>
            </a:r>
            <a:b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</a:br>
            <a:endParaRPr lang="bg-BG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D81EC18-F338-4CF7-A776-36B91CE77B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04865">
            <a:off x="867249" y="295738"/>
            <a:ext cx="3306350" cy="24797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C0AA8DB-C4BC-4751-8ABF-60ACE038A5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50151" y="350419"/>
            <a:ext cx="3628115" cy="272108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2FC664-3103-4019-ADF6-F7EA810F6D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33104">
            <a:off x="5271012" y="815167"/>
            <a:ext cx="3423376" cy="256753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AB94BF-CFBD-478F-85F9-2572CF109A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539" y="2786963"/>
            <a:ext cx="3171669" cy="237875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ABE520-7C44-47B0-B4DD-68AB828A94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001" y="4997040"/>
            <a:ext cx="2818742" cy="211405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01E3A4-22C1-43DC-8E5C-CF7889AE57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34535" y="2238104"/>
            <a:ext cx="5212043" cy="390903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1E4F5DB-C799-45CD-AC27-E17C9D183F1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81941" y="4133013"/>
            <a:ext cx="3628116" cy="272108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73143248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6B57E009-8228-4751-923B-02B3619BEE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24754">
            <a:off x="8387956" y="1112616"/>
            <a:ext cx="2191496" cy="16436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44C8FD56-0D07-4A3A-B00C-5834DC495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245" y="298083"/>
            <a:ext cx="2259481" cy="123303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>
              <a:lnSpc>
                <a:spcPts val="2879"/>
              </a:lnSpc>
            </a:pPr>
            <a:r>
              <a: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III</a:t>
            </a:r>
            <a: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„а“ клас</a:t>
            </a:r>
            <a:b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/>
            </a:r>
            <a:b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</a:br>
            <a:endParaRPr lang="bg-BG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330201"/>
            <a:ext cx="5816600" cy="825501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endParaRPr lang="bg-BG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EE96363-56A3-43E7-ACF7-95E9DA5B08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53715">
            <a:off x="1214697" y="1019981"/>
            <a:ext cx="2703325" cy="202749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20FE2EB-DD68-4D2B-8EAE-898B2991309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67904">
            <a:off x="3217880" y="524215"/>
            <a:ext cx="2477896" cy="18584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49CE9F-CE69-4FDF-B001-E15500750D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38361" y="569343"/>
            <a:ext cx="3058119" cy="229358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E17FDD-2B4A-49CD-A38E-F106329EAF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46263">
            <a:off x="7721418" y="3551068"/>
            <a:ext cx="3527393" cy="264554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756F635-356F-4117-B5FF-800CDD64110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529523" y="2023551"/>
            <a:ext cx="1809747" cy="135731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2D379DC-4970-4585-9101-0A16C9C42F0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54646">
            <a:off x="7364074" y="1623217"/>
            <a:ext cx="1891099" cy="141832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D00BAA4-076B-4500-9126-A4840451FB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52812" y="3368157"/>
            <a:ext cx="3571249" cy="267843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0568E55-97A7-4EA8-8DDE-00899DD4E0E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35424" y="4678991"/>
            <a:ext cx="2872611" cy="215445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25A4BDC-59CC-4A6D-9C09-3B6D0FFA7DA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31397" y="3151369"/>
            <a:ext cx="3711587" cy="278369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236856C-E436-4AC1-942E-6179E79EEB0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93454">
            <a:off x="1159563" y="4101693"/>
            <a:ext cx="2915501" cy="218662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6F66AEB6-3A40-4D1C-955F-CD3243FBE6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17578" y="-94594"/>
            <a:ext cx="3799308" cy="284948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EC4E5BB-C6B7-4ABF-8715-ACAD663F79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37821">
            <a:off x="8298400" y="1308966"/>
            <a:ext cx="2647765" cy="198582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44C8FD56-0D07-4A3A-B00C-5834DC495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1345" y="472938"/>
            <a:ext cx="5904308" cy="1233032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>
              <a:lnSpc>
                <a:spcPts val="2879"/>
              </a:lnSpc>
            </a:pPr>
            <a:r>
              <a: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III</a:t>
            </a:r>
            <a: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„а“ клас</a:t>
            </a:r>
            <a:b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подарявам ти усмивка</a:t>
            </a:r>
            <a:b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/>
            </a:r>
            <a:b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</a:br>
            <a:endParaRPr lang="bg-BG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540E03-2DF9-4FA6-9DB5-B785A2C836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4378">
            <a:off x="1399713" y="-120531"/>
            <a:ext cx="3546058" cy="265954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2968A09-4B93-4736-A13A-1108BE7C95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53875">
            <a:off x="543458" y="3075731"/>
            <a:ext cx="4123677" cy="309275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FA07162-D3FA-4057-B1C5-D77EB6076A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26298">
            <a:off x="3788946" y="2064645"/>
            <a:ext cx="2641762" cy="19813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D69CE5-2BCE-47A1-BEEE-2D7074B17E5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14065" y="4255622"/>
            <a:ext cx="3057150" cy="22928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88D8B8C-7FB2-40A8-A7AE-A6D16ABFCAB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86944">
            <a:off x="5956904" y="4344000"/>
            <a:ext cx="3057149" cy="22928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8A2BA16-3D39-4152-85E2-6FE198F7C1D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92723" y="4059098"/>
            <a:ext cx="3785819" cy="283936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27C639E-A9C6-44F7-B161-EF7F2E0E291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445" y="1860775"/>
            <a:ext cx="2361333" cy="1771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98375587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1FE5A0F-40B2-4CF2-B909-4F9557992F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11305">
            <a:off x="886687" y="-827515"/>
            <a:ext cx="4953945" cy="660525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7676" y="432909"/>
            <a:ext cx="6373369" cy="228269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>
              <a:lnSpc>
                <a:spcPts val="2879"/>
              </a:lnSpc>
            </a:pPr>
            <a:r>
              <a: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III</a:t>
            </a:r>
            <a: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„б“ клас</a:t>
            </a:r>
            <a:b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bg-BG" sz="2000" b="1" i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  <a:sym typeface="Open Sans"/>
              </a:rPr>
              <a:t>кл. ръководител: </a:t>
            </a:r>
            <a:r>
              <a:rPr lang="bg-BG" sz="2000" b="1" i="1" dirty="0" err="1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  <a:sym typeface="Open Sans"/>
              </a:rPr>
              <a:t>Иринка</a:t>
            </a:r>
            <a:r>
              <a:rPr lang="bg-BG" sz="2000" b="1" i="1" dirty="0" err="1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а</a:t>
            </a:r>
            <a:r>
              <a:rPr lang="bg-BG" sz="2000" b="1" i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 Иванова</a:t>
            </a:r>
            <a:br>
              <a:rPr lang="bg-BG" sz="2000" b="1" i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</a:br>
            <a:r>
              <a:rPr lang="bg-BG" sz="2000" b="1" i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учител ЦОУД – Марияна </a:t>
            </a:r>
            <a:r>
              <a:rPr lang="bg-BG" sz="2000" b="1" i="1" dirty="0" err="1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Борделова</a:t>
            </a:r>
            <a: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/>
            </a:r>
            <a:b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</a:br>
            <a:endParaRPr lang="bg-BG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9EDA6F-E4FE-4BBA-8BEA-0A92DCE8E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2581" y="2341127"/>
            <a:ext cx="5964601" cy="442245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EA4ACF9-E3A6-4245-A13C-D04B3564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245" y="298083"/>
            <a:ext cx="2259481" cy="123303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>
              <a:lnSpc>
                <a:spcPts val="2879"/>
              </a:lnSpc>
            </a:pPr>
            <a:r>
              <a: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III</a:t>
            </a:r>
            <a: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„б“ клас</a:t>
            </a:r>
            <a:b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/>
            </a:r>
            <a:b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</a:br>
            <a:endParaRPr lang="bg-BG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3DF17A-1C73-42F0-A75F-E01C94C84B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7800">
            <a:off x="6581647" y="1459745"/>
            <a:ext cx="4073674" cy="305525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6769AB-ADDF-457F-AC36-F170A43A0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728" y="914598"/>
            <a:ext cx="3743603" cy="499147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13FC619-5D10-4F91-B471-FB4A5AED5F1C}"/>
              </a:ext>
            </a:extLst>
          </p:cNvPr>
          <p:cNvSpPr/>
          <p:nvPr/>
        </p:nvSpPr>
        <p:spPr>
          <a:xfrm>
            <a:off x="6602028" y="5152352"/>
            <a:ext cx="40659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ahoma" panose="020B0604030504040204" pitchFamily="34" charset="0"/>
              </a:rPr>
              <a:t>Коледна</a:t>
            </a:r>
            <a:r>
              <a:rPr lang="ru-RU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ru-RU" b="1" dirty="0" err="1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ahoma" panose="020B0604030504040204" pitchFamily="34" charset="0"/>
              </a:rPr>
              <a:t>работилничка</a:t>
            </a:r>
            <a:r>
              <a:rPr lang="ru-RU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ahoma" panose="020B0604030504040204" pitchFamily="34" charset="0"/>
              </a:rPr>
              <a:t> на </a:t>
            </a:r>
            <a:r>
              <a:rPr lang="ru-RU" b="1" dirty="0" err="1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ahoma" panose="020B0604030504040204" pitchFamily="34" charset="0"/>
              </a:rPr>
              <a:t>иновативна</a:t>
            </a:r>
            <a:r>
              <a:rPr lang="ru-RU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ahoma" panose="020B0604030504040204" pitchFamily="34" charset="0"/>
              </a:rPr>
              <a:t> </a:t>
            </a:r>
            <a:r>
              <a:rPr lang="ru-RU" b="1" dirty="0" err="1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ahoma" panose="020B0604030504040204" pitchFamily="34" charset="0"/>
              </a:rPr>
              <a:t>паралелка</a:t>
            </a:r>
            <a:r>
              <a:rPr lang="ru-RU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ahoma" panose="020B0604030504040204" pitchFamily="34" charset="0"/>
              </a:rPr>
              <a:t> с гост Иванка </a:t>
            </a:r>
            <a:r>
              <a:rPr lang="ru-RU" b="1" dirty="0" err="1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ahoma" panose="020B0604030504040204" pitchFamily="34" charset="0"/>
              </a:rPr>
              <a:t>Станкова</a:t>
            </a:r>
            <a:r>
              <a:rPr lang="ru-RU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ahoma" panose="020B0604030504040204" pitchFamily="34" charset="0"/>
              </a:rPr>
              <a:t> от </a:t>
            </a:r>
            <a:r>
              <a:rPr lang="ru-RU" b="1" dirty="0" err="1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Tahoma" panose="020B0604030504040204" pitchFamily="34" charset="0"/>
              </a:rPr>
              <a:t>Грийнпийс</a:t>
            </a:r>
            <a:endParaRPr lang="bg-BG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1000368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EA4ACF9-E3A6-4245-A13C-D04B3564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245" y="298083"/>
            <a:ext cx="2259481" cy="123303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>
              <a:lnSpc>
                <a:spcPts val="2879"/>
              </a:lnSpc>
            </a:pPr>
            <a:r>
              <a: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III</a:t>
            </a:r>
            <a: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„б“ клас</a:t>
            </a:r>
            <a:b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/>
            </a:r>
            <a:b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</a:br>
            <a:endParaRPr lang="bg-BG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E7A29B-B420-4902-9B54-E6CA2E3B23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783" y="371324"/>
            <a:ext cx="2916120" cy="388816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240E37-F3D2-4323-913B-F3F6F047D1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845" y="2849733"/>
            <a:ext cx="5259520" cy="295848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BBA42F3-98A1-4AE5-94DA-160DB0DC158C}"/>
              </a:ext>
            </a:extLst>
          </p:cNvPr>
          <p:cNvSpPr/>
          <p:nvPr/>
        </p:nvSpPr>
        <p:spPr>
          <a:xfrm>
            <a:off x="5209427" y="2315404"/>
            <a:ext cx="5259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homa" panose="020B0604030504040204" pitchFamily="34" charset="0"/>
              </a:rPr>
              <a:t>Европейски </a:t>
            </a:r>
            <a:r>
              <a:rPr lang="ru-RU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homa" panose="020B0604030504040204" pitchFamily="34" charset="0"/>
              </a:rPr>
              <a:t>ден</a:t>
            </a:r>
            <a:r>
              <a:rPr lang="ru-RU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ahoma" panose="020B0604030504040204" pitchFamily="34" charset="0"/>
              </a:rPr>
              <a:t> на спорта – 26.09.2025 г.</a:t>
            </a:r>
            <a:endParaRPr lang="bg-BG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3061360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B99EF6-DDF2-41D4-AA19-60A856AB80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4602">
            <a:off x="1793917" y="446501"/>
            <a:ext cx="3600700" cy="480093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7676" y="432909"/>
            <a:ext cx="6373369" cy="228269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>
              <a:lnSpc>
                <a:spcPts val="2879"/>
              </a:lnSpc>
            </a:pPr>
            <a:r>
              <a: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III</a:t>
            </a:r>
            <a: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„в“ клас</a:t>
            </a:r>
            <a:b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bg-BG" sz="2000" b="1" i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  <a:sym typeface="Open Sans"/>
              </a:rPr>
              <a:t>кл. ръководител: Стефка </a:t>
            </a:r>
            <a:r>
              <a:rPr lang="bg-BG" sz="2000" b="1" i="1" dirty="0" err="1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  <a:sym typeface="Open Sans"/>
              </a:rPr>
              <a:t>Котлярова</a:t>
            </a:r>
            <a:r>
              <a:rPr lang="bg-BG" sz="2000" b="1" i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/>
            </a:r>
            <a:br>
              <a:rPr lang="bg-BG" sz="2000" b="1" i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</a:br>
            <a:r>
              <a:rPr lang="bg-BG" sz="2000" b="1" i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>учител ЦОУД – Теодора Христова</a:t>
            </a:r>
            <a: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/>
            </a:r>
            <a:b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</a:br>
            <a:endParaRPr lang="bg-BG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301FE6-3908-4643-ADFC-2D5E2A2673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38" y="3275860"/>
            <a:ext cx="6365476" cy="358214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8743143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EA4ACF9-E3A6-4245-A13C-D04B3564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245" y="298083"/>
            <a:ext cx="2259481" cy="123303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>
              <a:lnSpc>
                <a:spcPts val="2879"/>
              </a:lnSpc>
            </a:pPr>
            <a:r>
              <a: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III</a:t>
            </a:r>
            <a: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„в“ клас</a:t>
            </a:r>
            <a:b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/>
            </a:r>
            <a:b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</a:br>
            <a:endParaRPr lang="bg-BG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C99F67-4959-4F24-B7CD-2BC5C720C4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6612">
            <a:off x="1549628" y="178249"/>
            <a:ext cx="3997171" cy="399717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9960F66-E126-45B1-96CF-05D210A3CB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724">
            <a:off x="4806380" y="2441604"/>
            <a:ext cx="2399330" cy="426547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525F70-12D1-42CE-A8E7-9B0A3CA373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96456">
            <a:off x="7629280" y="1069933"/>
            <a:ext cx="2915074" cy="51800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52088392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3EA4ACF9-E3A6-4245-A13C-D04B35640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245" y="298083"/>
            <a:ext cx="2259481" cy="1233032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>
              <a:lnSpc>
                <a:spcPts val="2879"/>
              </a:lnSpc>
            </a:pPr>
            <a:r>
              <a: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III</a:t>
            </a:r>
            <a: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„в“ клас</a:t>
            </a:r>
            <a:b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  <a:t/>
            </a:r>
            <a:br>
              <a:rPr lang="en-US" sz="3600" b="1" i="1" dirty="0">
                <a:solidFill>
                  <a:schemeClr val="accent2">
                    <a:lumMod val="75000"/>
                  </a:schemeClr>
                </a:solidFill>
                <a:latin typeface="Calibri Light" panose="020F0302020204030204" pitchFamily="34" charset="0"/>
                <a:ea typeface="Open Sans"/>
                <a:cs typeface="Calibri Light" panose="020F0302020204030204" pitchFamily="34" charset="0"/>
                <a:sym typeface="Open Sans"/>
              </a:rPr>
            </a:br>
            <a:endParaRPr lang="bg-BG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227B5E-AEA0-4B2F-B6F6-312913F9DA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4344">
            <a:off x="7233424" y="2605596"/>
            <a:ext cx="3189303" cy="425240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EB9E67-9716-4948-A30E-7A31ACF025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273" y="521481"/>
            <a:ext cx="4873841" cy="322666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0FDE6CA-F513-4D79-A65A-BB99802C56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92" y="3208170"/>
            <a:ext cx="4572000" cy="304725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37901464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4142700" y="276386"/>
            <a:ext cx="48732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ЧЕТВЪРТИ КЛАС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4265520" y="1607170"/>
            <a:ext cx="4627613" cy="40318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4. а Севдалина Кралева</a:t>
            </a:r>
          </a:p>
          <a:p>
            <a:pPr algn="ctr"/>
            <a:r>
              <a:rPr lang="bg-BG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4. б Йорданка </a:t>
            </a:r>
            <a:r>
              <a:rPr lang="bg-BG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Саватева</a:t>
            </a:r>
            <a:endParaRPr lang="bg-BG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r>
              <a:rPr lang="bg-BG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        Илияна Цветкова</a:t>
            </a:r>
          </a:p>
          <a:p>
            <a:r>
              <a:rPr lang="bg-BG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4. в Женя Бакалова</a:t>
            </a:r>
          </a:p>
          <a:p>
            <a:r>
              <a:rPr lang="bg-BG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        Виличка Стойчева</a:t>
            </a:r>
          </a:p>
          <a:p>
            <a:r>
              <a:rPr lang="bg-BG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4. г Айше Шабан</a:t>
            </a:r>
          </a:p>
          <a:p>
            <a:r>
              <a:rPr lang="bg-BG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        Мирослава </a:t>
            </a:r>
            <a:r>
              <a:rPr lang="bg-BG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Чайкова</a:t>
            </a:r>
            <a:endParaRPr lang="bg-BG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endParaRPr lang="bg-BG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26" name="Picture 2" descr="Няма налично описание на снимката.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955" y="983690"/>
            <a:ext cx="7507922" cy="56309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училищен звъне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63300" y="60050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748327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519127" y="615820"/>
            <a:ext cx="5495730" cy="2099388"/>
          </a:xfrm>
          <a:ln>
            <a:solidFill>
              <a:srgbClr val="00B0F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bg-BG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ВИЗИЯ</a:t>
            </a:r>
            <a:br>
              <a:rPr lang="bg-BG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ЕКИПА ЗА КЛЮЧОВИ КОМПЕТЕНТНОСТИ НА ЧЕТВЪРТИТЕ КЛАСОВЕ 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931298" y="2808936"/>
            <a:ext cx="6629400" cy="3060019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/>
          </a:bodyPr>
          <a:lstStyle/>
          <a:p>
            <a:pPr marL="228600" algn="just">
              <a:lnSpc>
                <a:spcPct val="150000"/>
              </a:lnSpc>
            </a:pPr>
            <a:r>
              <a:rPr lang="bg-BG" b="1" dirty="0">
                <a:solidFill>
                  <a:schemeClr val="accent2">
                    <a:lumMod val="50000"/>
                    <a:alpha val="7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Нашият екип се стреми да създаде училище, което не само обучава, но и вдъхновява, подкрепя, мотивира учениците да постигат своите цели и да се развиват като успешни и отговорни граждани.</a:t>
            </a:r>
          </a:p>
        </p:txBody>
      </p:sp>
      <p:pic>
        <p:nvPicPr>
          <p:cNvPr id="6" name="Graphic 12" descr="Pencils with pencil shavings"/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7604" y="195276"/>
            <a:ext cx="1563632" cy="1535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8090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4072620" y="456573"/>
            <a:ext cx="6788331" cy="819058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IV </a:t>
            </a:r>
            <a: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„А“ КЛАС</a:t>
            </a:r>
            <a:b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bg-BG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Откриване на учебната година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066" y="1642019"/>
            <a:ext cx="3048073" cy="4351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84112" y="2214950"/>
            <a:ext cx="5084115" cy="3205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0C895-4A98-4142-9786-724BFE8BA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bg-BG" dirty="0"/>
              <a:t>                         </a:t>
            </a:r>
            <a:r>
              <a:rPr lang="en-US" dirty="0"/>
              <a:t>IV </a:t>
            </a:r>
            <a:r>
              <a:rPr lang="bg-BG" dirty="0"/>
              <a:t>„В“ КЛАС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A96430BA-42BB-49B2-8FB1-31DEF9521A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720" y="1462555"/>
            <a:ext cx="4176000" cy="313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4CF36FB-DF57-4DF9-8790-DCC633ADBA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532" y="2136875"/>
            <a:ext cx="3132000" cy="417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76250294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F4D15-BCDE-4046-B573-FF4C9485E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51677"/>
            <a:ext cx="10515600" cy="1325563"/>
          </a:xfrm>
        </p:spPr>
        <p:txBody>
          <a:bodyPr/>
          <a:lstStyle/>
          <a:p>
            <a:r>
              <a:rPr lang="bg-BG" dirty="0"/>
              <a:t>                 </a:t>
            </a:r>
            <a:r>
              <a:rPr lang="en-US" dirty="0"/>
              <a:t>IV</a:t>
            </a:r>
            <a:r>
              <a:rPr lang="bg-BG" dirty="0"/>
              <a:t>„В“</a:t>
            </a:r>
            <a:r>
              <a:rPr lang="en-US" dirty="0"/>
              <a:t> </a:t>
            </a:r>
            <a:r>
              <a:rPr lang="bg-BG" dirty="0"/>
              <a:t> КЛАС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A31B53-F015-4042-9C6B-CBF86342D8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955" y="2154986"/>
            <a:ext cx="3263502" cy="43513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0DA9B0-8264-4D73-87EC-2025A9567C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485" y="1677240"/>
            <a:ext cx="3510000" cy="468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13977419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28C84-A1FC-4978-AA56-AD1F87A99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96918" cy="1325563"/>
          </a:xfrm>
        </p:spPr>
        <p:txBody>
          <a:bodyPr/>
          <a:lstStyle/>
          <a:p>
            <a:r>
              <a:rPr lang="bg-BG" dirty="0"/>
              <a:t>                      </a:t>
            </a:r>
            <a:r>
              <a:rPr lang="en-US" dirty="0"/>
              <a:t>IV “</a:t>
            </a:r>
            <a:r>
              <a:rPr lang="bg-BG" dirty="0"/>
              <a:t>В“   КЛАС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8DDFC5-8D89-428A-901D-529D7E52C9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507" y="1785284"/>
            <a:ext cx="3263503" cy="43513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4FAF47-A3E4-49A4-9C24-B74FBD2684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473" y="1027906"/>
            <a:ext cx="3942000" cy="525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59955600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71FEE-82CE-88B9-4A13-3D01F0865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0948"/>
          </a:xfrm>
        </p:spPr>
        <p:txBody>
          <a:bodyPr>
            <a:normAutofit/>
          </a:bodyPr>
          <a:lstStyle/>
          <a:p>
            <a:pPr algn="ctr"/>
            <a:r>
              <a:rPr lang="bg-BG" sz="3200" b="1" dirty="0"/>
              <a:t>                         </a:t>
            </a:r>
            <a:r>
              <a:rPr lang="en-US" sz="2000" b="1" dirty="0"/>
              <a:t>IV</a:t>
            </a:r>
            <a:r>
              <a:rPr lang="bg-BG" sz="2000" b="1" dirty="0"/>
              <a:t> „Г“ КЛАС</a:t>
            </a:r>
            <a:r>
              <a:rPr lang="en-US" sz="2000" b="1" dirty="0"/>
              <a:t> </a:t>
            </a:r>
            <a:r>
              <a:rPr lang="bg-BG" sz="2000" b="1" dirty="0"/>
              <a:t>– ПЪРВИ УЧЕБЕН ДЕН</a:t>
            </a:r>
            <a:endParaRPr lang="bg-BG" sz="32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04022D-AE9C-88F6-7748-A3EA660CD6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357" y="1366982"/>
            <a:ext cx="3737642" cy="478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DBC778-4FA3-8730-8257-6BAECC72B8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874" y="1366982"/>
            <a:ext cx="6391562" cy="478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66454157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5822" y="186681"/>
            <a:ext cx="10515600" cy="1325563"/>
          </a:xfrm>
        </p:spPr>
        <p:txBody>
          <a:bodyPr/>
          <a:lstStyle/>
          <a:p>
            <a:r>
              <a:rPr lang="bg-BG" dirty="0"/>
              <a:t>         </a:t>
            </a:r>
            <a:endParaRPr lang="en-US" dirty="0"/>
          </a:p>
        </p:txBody>
      </p:sp>
      <p:pic>
        <p:nvPicPr>
          <p:cNvPr id="13" name="Картина 1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50100" y="1812231"/>
            <a:ext cx="2675746" cy="15501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Картина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55859" y="1589637"/>
            <a:ext cx="2675746" cy="1959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Картина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617" y="3986873"/>
            <a:ext cx="5334524" cy="26539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Картина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71971" y="1836267"/>
            <a:ext cx="2588177" cy="15896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Картина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25535" y="1716005"/>
            <a:ext cx="2639881" cy="17066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авоъгълник 2"/>
          <p:cNvSpPr/>
          <p:nvPr/>
        </p:nvSpPr>
        <p:spPr>
          <a:xfrm>
            <a:off x="3783638" y="351931"/>
            <a:ext cx="60346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dirty="0"/>
              <a:t>Учене и забавления</a:t>
            </a:r>
            <a:endParaRPr lang="bg-BG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66378391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E119F-CD2D-8440-8C68-37CD3F0F2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9566"/>
          </a:xfrm>
        </p:spPr>
        <p:txBody>
          <a:bodyPr>
            <a:normAutofit/>
          </a:bodyPr>
          <a:lstStyle/>
          <a:p>
            <a:pPr algn="ctr"/>
            <a:r>
              <a:rPr lang="bg-BG" sz="2000" dirty="0"/>
              <a:t>                            </a:t>
            </a:r>
            <a:r>
              <a:rPr lang="bg-BG" sz="2000" b="1" dirty="0"/>
              <a:t>ОТКРИТ УРОК ПО БЪЛГАРСКИ ЕЗИК И ЛИТЕРАТУРА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1CA3B00-284E-C184-2A16-9AA27B25B3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264" y="1394692"/>
            <a:ext cx="3586162" cy="4781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3C470E-4060-7086-597A-419553E19C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345" y="1345335"/>
            <a:ext cx="3980873" cy="4781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F764B7-B069-0731-8570-6464D36C7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6457" y="1394692"/>
            <a:ext cx="3586162" cy="4682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38838379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B5537-EA5B-58F9-B230-34BE13BAB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8730"/>
          </a:xfrm>
        </p:spPr>
        <p:txBody>
          <a:bodyPr>
            <a:normAutofit/>
          </a:bodyPr>
          <a:lstStyle/>
          <a:p>
            <a:pPr algn="ctr"/>
            <a:r>
              <a:rPr lang="bg-BG" sz="2000" dirty="0"/>
              <a:t>          </a:t>
            </a:r>
            <a:r>
              <a:rPr lang="bg-BG" sz="2000" b="1" dirty="0"/>
              <a:t>ПРОЕКТНА ДЕЙНОСТ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7E70E3-A991-D551-6312-9EA572C16D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566" y="1182688"/>
            <a:ext cx="3669506" cy="4892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815423-94F5-A44E-7D42-1AFB40970E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843" y="1182688"/>
            <a:ext cx="4171757" cy="4892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692EE7-2F20-D873-71EB-336652C0A6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109" y="1182688"/>
            <a:ext cx="3408219" cy="4892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55241981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275" y="754065"/>
            <a:ext cx="8255724" cy="5699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736872"/>
            <a:ext cx="9144000" cy="41211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315096"/>
            <a:ext cx="9144000" cy="41211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372" y="2743052"/>
            <a:ext cx="8948057" cy="41149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Контейнер за съдържание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218" y="-207219"/>
            <a:ext cx="9039496" cy="30500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Правоъгълник 1"/>
          <p:cNvSpPr/>
          <p:nvPr/>
        </p:nvSpPr>
        <p:spPr>
          <a:xfrm>
            <a:off x="3305877" y="2394417"/>
            <a:ext cx="55802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Здравей, четвърти клас!</a:t>
            </a:r>
            <a:endParaRPr lang="bg-BG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6637999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503" y="2939345"/>
            <a:ext cx="2405033" cy="3684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206" y="3931920"/>
            <a:ext cx="2944373" cy="2926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19"/>
          <a:stretch/>
        </p:blipFill>
        <p:spPr>
          <a:xfrm>
            <a:off x="5004642" y="235334"/>
            <a:ext cx="3084913" cy="35922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07"/>
          <a:stretch/>
        </p:blipFill>
        <p:spPr>
          <a:xfrm>
            <a:off x="8089555" y="1495267"/>
            <a:ext cx="2578446" cy="47548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Правоъгълник 9"/>
          <p:cNvSpPr/>
          <p:nvPr/>
        </p:nvSpPr>
        <p:spPr>
          <a:xfrm>
            <a:off x="2909288" y="224431"/>
            <a:ext cx="75836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Правила за поведение при земетресение</a:t>
            </a:r>
          </a:p>
        </p:txBody>
      </p:sp>
    </p:spTree>
    <p:extLst>
      <p:ext uri="{BB962C8B-B14F-4D97-AF65-F5344CB8AC3E}">
        <p14:creationId xmlns:p14="http://schemas.microsoft.com/office/powerpoint/2010/main" val="2586748925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0800" y="365127"/>
            <a:ext cx="6807201" cy="511174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bg-BG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4300" y="800101"/>
            <a:ext cx="6743700" cy="1117599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endParaRPr lang="bg-BG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353" y="3173412"/>
            <a:ext cx="2763441" cy="3684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Контейнер за съдържание 6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83" y="3173412"/>
            <a:ext cx="2970853" cy="3684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870" y="0"/>
            <a:ext cx="3084913" cy="6858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283" y="-94612"/>
            <a:ext cx="2969138" cy="40246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94612"/>
            <a:ext cx="2916118" cy="34025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266" y="-244656"/>
            <a:ext cx="4108449" cy="734731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1" y="0"/>
            <a:ext cx="51435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4" name="Правоъгълник 13"/>
          <p:cNvSpPr/>
          <p:nvPr/>
        </p:nvSpPr>
        <p:spPr>
          <a:xfrm>
            <a:off x="3128215" y="159050"/>
            <a:ext cx="577222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Четем приказки на 1. в клас</a:t>
            </a:r>
          </a:p>
        </p:txBody>
      </p:sp>
    </p:spTree>
    <p:extLst>
      <p:ext uri="{BB962C8B-B14F-4D97-AF65-F5344CB8AC3E}">
        <p14:creationId xmlns:p14="http://schemas.microsoft.com/office/powerpoint/2010/main" val="3249355239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6500" y="365127"/>
            <a:ext cx="6294041" cy="1325563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bg-BG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972" y="425468"/>
            <a:ext cx="4611189" cy="31540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712" y="3760698"/>
            <a:ext cx="7491829" cy="30973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542" y="279377"/>
            <a:ext cx="2795452" cy="3446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Правоъгълник 7"/>
          <p:cNvSpPr/>
          <p:nvPr/>
        </p:nvSpPr>
        <p:spPr>
          <a:xfrm>
            <a:off x="2856412" y="3085346"/>
            <a:ext cx="718412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Европейски ден на спорта</a:t>
            </a:r>
          </a:p>
        </p:txBody>
      </p:sp>
    </p:spTree>
    <p:extLst>
      <p:ext uri="{BB962C8B-B14F-4D97-AF65-F5344CB8AC3E}">
        <p14:creationId xmlns:p14="http://schemas.microsoft.com/office/powerpoint/2010/main" val="2979536425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4076511" y="145758"/>
            <a:ext cx="573714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„Цветя за Вас, </a:t>
            </a:r>
            <a:r>
              <a:rPr lang="ru-RU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Будители</a:t>
            </a:r>
            <a:r>
              <a:rPr 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народни</a:t>
            </a:r>
            <a:r>
              <a:rPr 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8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прекланям</a:t>
            </a:r>
            <a:r>
              <a:rPr lang="ru-RU" sz="2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 пред Вас на </a:t>
            </a:r>
            <a:r>
              <a:rPr lang="ru-RU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този</a:t>
            </a:r>
            <a:r>
              <a:rPr 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.“</a:t>
            </a:r>
            <a:endParaRPr lang="bg-BG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096" y="1240971"/>
            <a:ext cx="4643522" cy="20927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686" y="1240972"/>
            <a:ext cx="4846320" cy="2180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034" y="3886831"/>
            <a:ext cx="5238206" cy="23572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084" y="3924504"/>
            <a:ext cx="5146766" cy="23196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52" y="-7104"/>
            <a:ext cx="3864324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826" y="0"/>
            <a:ext cx="3831742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568" y="79871"/>
            <a:ext cx="3250598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Правоъгълник 9"/>
          <p:cNvSpPr/>
          <p:nvPr/>
        </p:nvSpPr>
        <p:spPr>
          <a:xfrm>
            <a:off x="5274181" y="6020773"/>
            <a:ext cx="26709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4. б и 4. </a:t>
            </a:r>
            <a:r>
              <a:rPr lang="bg-BG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</a:t>
            </a:r>
            <a:r>
              <a:rPr lang="bg-BG" sz="3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клас</a:t>
            </a:r>
            <a:endParaRPr lang="bg-BG" sz="3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4468654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690" y="1518155"/>
            <a:ext cx="2356286" cy="52382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624" y="1460528"/>
            <a:ext cx="2321873" cy="51617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0673" y="1797936"/>
            <a:ext cx="2230433" cy="49584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7" name="Правоъгълник 6"/>
          <p:cNvSpPr/>
          <p:nvPr/>
        </p:nvSpPr>
        <p:spPr>
          <a:xfrm>
            <a:off x="3210223" y="158821"/>
            <a:ext cx="681661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Никулден – грамота за участие в </a:t>
            </a:r>
          </a:p>
          <a:p>
            <a:pPr algn="ctr"/>
            <a:r>
              <a:rPr lang="bg-BG" sz="3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конкурса с рисунка</a:t>
            </a:r>
            <a:endParaRPr lang="bg-BG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328" y="1359150"/>
            <a:ext cx="10058400" cy="53653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20412874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658" y="1186367"/>
            <a:ext cx="2284214" cy="51162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80" y="1010235"/>
            <a:ext cx="2449890" cy="54685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917" y="853043"/>
            <a:ext cx="10058400" cy="56256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авоъгълник 5"/>
          <p:cNvSpPr/>
          <p:nvPr/>
        </p:nvSpPr>
        <p:spPr>
          <a:xfrm>
            <a:off x="4338287" y="268268"/>
            <a:ext cx="435144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Кой е добрият старец?</a:t>
            </a:r>
          </a:p>
        </p:txBody>
      </p:sp>
    </p:spTree>
    <p:extLst>
      <p:ext uri="{BB962C8B-B14F-4D97-AF65-F5344CB8AC3E}">
        <p14:creationId xmlns:p14="http://schemas.microsoft.com/office/powerpoint/2010/main" val="997606609"/>
      </p:ext>
    </p:extLst>
  </p:cSld>
  <p:clrMapOvr>
    <a:masterClrMapping/>
  </p:clrMapOvr>
  <p:transition spd="slow" advClick="0" advTm="7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" r="30714" b="17680"/>
          <a:stretch/>
        </p:blipFill>
        <p:spPr>
          <a:xfrm>
            <a:off x="3709852" y="2291971"/>
            <a:ext cx="6969035" cy="3677195"/>
          </a:xfrm>
          <a:prstGeom prst="rect">
            <a:avLst/>
          </a:prstGeom>
        </p:spPr>
      </p:pic>
      <p:sp>
        <p:nvSpPr>
          <p:cNvPr id="2" name="Правоъгълник 1"/>
          <p:cNvSpPr/>
          <p:nvPr/>
        </p:nvSpPr>
        <p:spPr>
          <a:xfrm>
            <a:off x="3396343" y="537645"/>
            <a:ext cx="796834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Благодарим за</a:t>
            </a:r>
          </a:p>
          <a:p>
            <a:pPr algn="ctr"/>
            <a:r>
              <a:rPr lang="bg-BG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вниманието!</a:t>
            </a:r>
            <a:endParaRPr lang="bg-BG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2457338"/>
      </p:ext>
    </p:extLst>
  </p:cSld>
  <p:clrMapOvr>
    <a:masterClrMapping/>
  </p:clrMapOvr>
  <p:transition spd="slow" advClick="0" advTm="10000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603</TotalTime>
  <Words>912</Words>
  <Application>Microsoft Office PowerPoint</Application>
  <PresentationFormat>Широк екран</PresentationFormat>
  <Paragraphs>125</Paragraphs>
  <Slides>56</Slides>
  <Notes>0</Notes>
  <HiddenSlides>0</HiddenSlides>
  <MMClips>3</MMClips>
  <ScaleCrop>false</ScaleCrop>
  <HeadingPairs>
    <vt:vector size="6" baseType="variant">
      <vt:variant>
        <vt:lpstr>Използвани шрифтове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56</vt:i4>
      </vt:variant>
    </vt:vector>
  </HeadingPairs>
  <TitlesOfParts>
    <vt:vector size="70" baseType="lpstr">
      <vt:lpstr>Arial</vt:lpstr>
      <vt:lpstr>Calibri</vt:lpstr>
      <vt:lpstr>Calibri Light</vt:lpstr>
      <vt:lpstr>Comic Sans MS</vt:lpstr>
      <vt:lpstr>Gochi Hand</vt:lpstr>
      <vt:lpstr>Open Sans</vt:lpstr>
      <vt:lpstr>Open Sans Bold</vt:lpstr>
      <vt:lpstr>Open Sans Italics</vt:lpstr>
      <vt:lpstr>Tahoma</vt:lpstr>
      <vt:lpstr>Times New Roman</vt:lpstr>
      <vt:lpstr>VAG Rounded Next</vt:lpstr>
      <vt:lpstr>VAG Rounded Next Bold</vt:lpstr>
      <vt:lpstr>VAG Rounded Next Italics</vt:lpstr>
      <vt:lpstr>Тема Office</vt:lpstr>
      <vt:lpstr>1а, 1б, 1в, 1г клас</vt:lpstr>
      <vt:lpstr>НАЧАЛО НА УЧЕБНАТА 2025/2026 година </vt:lpstr>
      <vt:lpstr>Презентация на PowerPoint</vt:lpstr>
      <vt:lpstr> Сърца, пълни с доброта –   Ден на толерантността</vt:lpstr>
      <vt:lpstr>С усмивки и подаръци – Дядо Коледа при послушните деца</vt:lpstr>
      <vt:lpstr>Презентация на PowerPoint</vt:lpstr>
      <vt:lpstr>Коледно вълшебство – децата пеят и танцуват</vt:lpstr>
      <vt:lpstr>Презентация на PowerPoint</vt:lpstr>
      <vt:lpstr>Гостуване на 1 „б“ клас в 4 „б“ клас по повод Седмицата на четенето</vt:lpstr>
      <vt:lpstr> </vt:lpstr>
      <vt:lpstr>Малки ученици, големи усмивки – 1 „в“ клас</vt:lpstr>
      <vt:lpstr>Игра + учене = забавление</vt:lpstr>
      <vt:lpstr>клуб „Дигитални и модерни“ с ученици от I „а“ клас</vt:lpstr>
      <vt:lpstr>1 “г” клас </vt:lpstr>
      <vt:lpstr>1 “г” клас - “Успех за теб”</vt:lpstr>
      <vt:lpstr>1 “г” клас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III клас</vt:lpstr>
      <vt:lpstr>III „а“ клас кл. ръководител: Маргарита Иванова учител ЦОУД - Стилиян Лазаров </vt:lpstr>
      <vt:lpstr>III „а“ клас  </vt:lpstr>
      <vt:lpstr>III „а“ клас  </vt:lpstr>
      <vt:lpstr>III „а“ клас подарявам ти усмивка  </vt:lpstr>
      <vt:lpstr>III „б“ клас кл. ръководител: Иринкаа Иванова учител ЦОУД – Марияна Борделова </vt:lpstr>
      <vt:lpstr>III „б“ клас  </vt:lpstr>
      <vt:lpstr>III „б“ клас  </vt:lpstr>
      <vt:lpstr>III „в“ клас кл. ръководител: Стефка Котлярова учител ЦОУД – Теодора Христова </vt:lpstr>
      <vt:lpstr>III „в“ клас  </vt:lpstr>
      <vt:lpstr>III „в“ клас  </vt:lpstr>
      <vt:lpstr>Презентация на PowerPoint</vt:lpstr>
      <vt:lpstr>  ВИЗИЯ НА ЕКИПА ЗА КЛЮЧОВИ КОМПЕТЕНТНОСТИ НА ЧЕТВЪРТИТЕ КЛАСОВЕ </vt:lpstr>
      <vt:lpstr>IV „А“ КЛАС Откриване на учебната година</vt:lpstr>
      <vt:lpstr>                         IV „В“ КЛАС</vt:lpstr>
      <vt:lpstr>                 IV„В“  КЛАС</vt:lpstr>
      <vt:lpstr>                      IV “В“   КЛАС</vt:lpstr>
      <vt:lpstr>                         IV „Г“ КЛАС – ПЪРВИ УЧЕБЕН ДЕН</vt:lpstr>
      <vt:lpstr>         </vt:lpstr>
      <vt:lpstr>                            ОТКРИТ УРОК ПО БЪЛГАРСКИ ЕЗИК И ЛИТЕРАТУРА</vt:lpstr>
      <vt:lpstr>          ПРОЕКТНА ДЕЙНОСТ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Teacher</cp:lastModifiedBy>
  <cp:revision>162</cp:revision>
  <dcterms:created xsi:type="dcterms:W3CDTF">2014-11-21T11:00:00Z</dcterms:created>
  <dcterms:modified xsi:type="dcterms:W3CDTF">2026-02-10T10:49:10Z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B64EC238F1764B4A869361F317D062B9_13</vt:lpwstr>
  </property>
  <property fmtid="{D5CDD505-2E9C-101B-9397-08002B2CF9AE}" pid="3" name="KSOProductBuildVer">
    <vt:lpwstr>1033-12.2.0.22549</vt:lpwstr>
  </property>
</Properties>
</file>